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6" r:id="rId2"/>
    <p:sldId id="269" r:id="rId3"/>
    <p:sldId id="370" r:id="rId4"/>
    <p:sldId id="988" r:id="rId5"/>
    <p:sldId id="1023" r:id="rId6"/>
    <p:sldId id="1024" r:id="rId7"/>
    <p:sldId id="1025" r:id="rId8"/>
    <p:sldId id="1026" r:id="rId9"/>
    <p:sldId id="497" r:id="rId10"/>
    <p:sldId id="496" r:id="rId11"/>
    <p:sldId id="270" r:id="rId12"/>
    <p:sldId id="1027" r:id="rId13"/>
    <p:sldId id="1028" r:id="rId14"/>
    <p:sldId id="371" r:id="rId15"/>
    <p:sldId id="102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C0E4"/>
    <a:srgbClr val="3C3067"/>
    <a:srgbClr val="0072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91" autoAdjust="0"/>
    <p:restoredTop sz="94660"/>
  </p:normalViewPr>
  <p:slideViewPr>
    <p:cSldViewPr snapToGrid="0">
      <p:cViewPr varScale="1">
        <p:scale>
          <a:sx n="61" d="100"/>
          <a:sy n="61" d="100"/>
        </p:scale>
        <p:origin x="113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mlcsu-Bi-fs\csugroupdata$\Commissioning%20Intelligence%20And%20Strategy\CM\CA\CAT%20Reports\CCG\Leics\STP\ACG\ACG%20Nov%202018\Aggregated%20ACG%20summary%20-%20ELR%20-%20Nov%20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Gill Sans MT" panose="020B0502020104020203" pitchFamily="34" charset="0"/>
                <a:ea typeface="+mn-ea"/>
                <a:cs typeface="+mn-cs"/>
              </a:defRPr>
            </a:pPr>
            <a:r>
              <a:rPr lang="en-US" sz="1800" dirty="0"/>
              <a:t>Mean Emergency Cost by Segment – ELR</a:t>
            </a:r>
            <a:r>
              <a:rPr lang="en-US" sz="1800" baseline="0" dirty="0"/>
              <a:t> CCG, A</a:t>
            </a:r>
            <a:r>
              <a:rPr lang="en-US" sz="1800" dirty="0"/>
              <a:t>dults Only</a:t>
            </a:r>
          </a:p>
        </c:rich>
      </c:tx>
      <c:layout>
        <c:manualLayout>
          <c:xMode val="edge"/>
          <c:yMode val="edge"/>
          <c:x val="0.22297958743096863"/>
          <c:y val="5.9150142787957986E-2"/>
        </c:manualLayout>
      </c:layout>
      <c:overlay val="0"/>
      <c:spPr>
        <a:noFill/>
        <a:ln>
          <a:noFill/>
        </a:ln>
        <a:effectLst/>
      </c:spPr>
    </c:title>
    <c:autoTitleDeleted val="0"/>
    <c:plotArea>
      <c:layout>
        <c:manualLayout>
          <c:layoutTarget val="inner"/>
          <c:xMode val="edge"/>
          <c:yMode val="edge"/>
          <c:x val="7.9734466548308958E-2"/>
          <c:y val="5.9604141617659215E-2"/>
          <c:w val="0.89085258190872274"/>
          <c:h val="0.86842951091917098"/>
        </c:manualLayout>
      </c:layout>
      <c:barChart>
        <c:barDir val="col"/>
        <c:grouping val="clustered"/>
        <c:varyColors val="0"/>
        <c:ser>
          <c:idx val="5"/>
          <c:order val="5"/>
          <c:tx>
            <c:strRef>
              <c:f>MM_Drives_Cost!$Y$2</c:f>
              <c:strCache>
                <c:ptCount val="1"/>
                <c:pt idx="0">
                  <c:v>Mean Emergency Cost</c:v>
                </c:pt>
              </c:strCache>
            </c:strRef>
          </c:tx>
          <c:spPr>
            <a:solidFill>
              <a:schemeClr val="accent6"/>
            </a:solidFill>
            <a:ln>
              <a:noFill/>
            </a:ln>
            <a:effectLst/>
          </c:spPr>
          <c:invertIfNegative val="0"/>
          <c:cat>
            <c:strRef>
              <c:f>MM_Drives_Cost!$S$3:$S$22</c:f>
              <c:strCache>
                <c:ptCount val="20"/>
                <c:pt idx="0">
                  <c:v>0B</c:v>
                </c:pt>
                <c:pt idx="1">
                  <c:v>0C</c:v>
                </c:pt>
                <c:pt idx="2">
                  <c:v>0D</c:v>
                </c:pt>
                <c:pt idx="3">
                  <c:v>0E</c:v>
                </c:pt>
                <c:pt idx="4">
                  <c:v>1B</c:v>
                </c:pt>
                <c:pt idx="5">
                  <c:v>1C</c:v>
                </c:pt>
                <c:pt idx="6">
                  <c:v>1D</c:v>
                </c:pt>
                <c:pt idx="7">
                  <c:v>1E</c:v>
                </c:pt>
                <c:pt idx="8">
                  <c:v>2B</c:v>
                </c:pt>
                <c:pt idx="9">
                  <c:v>2C</c:v>
                </c:pt>
                <c:pt idx="10">
                  <c:v>2D</c:v>
                </c:pt>
                <c:pt idx="11">
                  <c:v>2E</c:v>
                </c:pt>
                <c:pt idx="12">
                  <c:v>5B</c:v>
                </c:pt>
                <c:pt idx="13">
                  <c:v>5C</c:v>
                </c:pt>
                <c:pt idx="14">
                  <c:v>5D</c:v>
                </c:pt>
                <c:pt idx="15">
                  <c:v>5E</c:v>
                </c:pt>
                <c:pt idx="16">
                  <c:v>8B</c:v>
                </c:pt>
                <c:pt idx="17">
                  <c:v>8C</c:v>
                </c:pt>
                <c:pt idx="18">
                  <c:v>8D</c:v>
                </c:pt>
                <c:pt idx="19">
                  <c:v>8E</c:v>
                </c:pt>
              </c:strCache>
            </c:strRef>
          </c:cat>
          <c:val>
            <c:numRef>
              <c:f>MM_Drives_Cost!$Y$3:$Y$22</c:f>
              <c:numCache>
                <c:formatCode>_-* #,##0_-;\-* #,##0_-;_-* "-"??_-;_-@_-</c:formatCode>
                <c:ptCount val="20"/>
                <c:pt idx="0">
                  <c:v>49.08892211274631</c:v>
                </c:pt>
                <c:pt idx="1">
                  <c:v>23.25619768229063</c:v>
                </c:pt>
                <c:pt idx="2">
                  <c:v>29.427407487791644</c:v>
                </c:pt>
                <c:pt idx="3">
                  <c:v>46.724633063463045</c:v>
                </c:pt>
                <c:pt idx="4">
                  <c:v>89.847618962031007</c:v>
                </c:pt>
                <c:pt idx="5">
                  <c:v>28.295200665236994</c:v>
                </c:pt>
                <c:pt idx="6">
                  <c:v>23.309026105384838</c:v>
                </c:pt>
                <c:pt idx="7">
                  <c:v>37.365530303030305</c:v>
                </c:pt>
                <c:pt idx="8">
                  <c:v>456.93987202925035</c:v>
                </c:pt>
                <c:pt idx="9">
                  <c:v>201.52453656853723</c:v>
                </c:pt>
                <c:pt idx="10">
                  <c:v>142.8421709295072</c:v>
                </c:pt>
                <c:pt idx="11">
                  <c:v>217.39743709029389</c:v>
                </c:pt>
                <c:pt idx="12">
                  <c:v>1457.7440672268904</c:v>
                </c:pt>
                <c:pt idx="13">
                  <c:v>753.31262882748308</c:v>
                </c:pt>
                <c:pt idx="14">
                  <c:v>528.61664731494909</c:v>
                </c:pt>
                <c:pt idx="15">
                  <c:v>598.28992302617087</c:v>
                </c:pt>
                <c:pt idx="16">
                  <c:v>2868.100975609756</c:v>
                </c:pt>
                <c:pt idx="17">
                  <c:v>2969.2268048359233</c:v>
                </c:pt>
                <c:pt idx="18">
                  <c:v>2267.2815185350601</c:v>
                </c:pt>
                <c:pt idx="19">
                  <c:v>2761.7791672727308</c:v>
                </c:pt>
              </c:numCache>
            </c:numRef>
          </c:val>
          <c:extLst>
            <c:ext xmlns:c16="http://schemas.microsoft.com/office/drawing/2014/chart" uri="{C3380CC4-5D6E-409C-BE32-E72D297353CC}">
              <c16:uniqueId val="{00000000-2E0D-46C7-82ED-6509F88AA52A}"/>
            </c:ext>
          </c:extLst>
        </c:ser>
        <c:dLbls>
          <c:showLegendKey val="0"/>
          <c:showVal val="0"/>
          <c:showCatName val="0"/>
          <c:showSerName val="0"/>
          <c:showPercent val="0"/>
          <c:showBubbleSize val="0"/>
        </c:dLbls>
        <c:gapWidth val="219"/>
        <c:overlap val="-27"/>
        <c:axId val="282942848"/>
        <c:axId val="296752640"/>
        <c:extLst>
          <c:ext xmlns:c15="http://schemas.microsoft.com/office/drawing/2012/chart" uri="{02D57815-91ED-43cb-92C2-25804820EDAC}">
            <c15:filteredBarSeries>
              <c15:ser>
                <c:idx val="0"/>
                <c:order val="0"/>
                <c:tx>
                  <c:strRef>
                    <c:extLst>
                      <c:ext uri="{02D57815-91ED-43cb-92C2-25804820EDAC}">
                        <c15:formulaRef>
                          <c15:sqref>MM_Drives_Cost!$T$2</c15:sqref>
                        </c15:formulaRef>
                      </c:ext>
                    </c:extLst>
                    <c:strCache>
                      <c:ptCount val="1"/>
                      <c:pt idx="0">
                        <c:v>Count of Pseudo_id</c:v>
                      </c:pt>
                    </c:strCache>
                  </c:strRef>
                </c:tx>
                <c:spPr>
                  <a:solidFill>
                    <a:schemeClr val="accent1"/>
                  </a:solidFill>
                  <a:ln>
                    <a:noFill/>
                  </a:ln>
                  <a:effectLst/>
                </c:spPr>
                <c:invertIfNegative val="0"/>
                <c:cat>
                  <c:strRef>
                    <c:extLst>
                      <c:ext uri="{02D57815-91ED-43cb-92C2-25804820EDAC}">
                        <c15:formulaRef>
                          <c15:sqref>MM_Drives_Cost!$S$3:$S$22</c15:sqref>
                        </c15:formulaRef>
                      </c:ext>
                    </c:extLst>
                    <c:strCache>
                      <c:ptCount val="20"/>
                      <c:pt idx="0">
                        <c:v>0B</c:v>
                      </c:pt>
                      <c:pt idx="1">
                        <c:v>0C</c:v>
                      </c:pt>
                      <c:pt idx="2">
                        <c:v>0D</c:v>
                      </c:pt>
                      <c:pt idx="3">
                        <c:v>0E</c:v>
                      </c:pt>
                      <c:pt idx="4">
                        <c:v>1B</c:v>
                      </c:pt>
                      <c:pt idx="5">
                        <c:v>1C</c:v>
                      </c:pt>
                      <c:pt idx="6">
                        <c:v>1D</c:v>
                      </c:pt>
                      <c:pt idx="7">
                        <c:v>1E</c:v>
                      </c:pt>
                      <c:pt idx="8">
                        <c:v>2B</c:v>
                      </c:pt>
                      <c:pt idx="9">
                        <c:v>2C</c:v>
                      </c:pt>
                      <c:pt idx="10">
                        <c:v>2D</c:v>
                      </c:pt>
                      <c:pt idx="11">
                        <c:v>2E</c:v>
                      </c:pt>
                      <c:pt idx="12">
                        <c:v>5B</c:v>
                      </c:pt>
                      <c:pt idx="13">
                        <c:v>5C</c:v>
                      </c:pt>
                      <c:pt idx="14">
                        <c:v>5D</c:v>
                      </c:pt>
                      <c:pt idx="15">
                        <c:v>5E</c:v>
                      </c:pt>
                      <c:pt idx="16">
                        <c:v>8B</c:v>
                      </c:pt>
                      <c:pt idx="17">
                        <c:v>8C</c:v>
                      </c:pt>
                      <c:pt idx="18">
                        <c:v>8D</c:v>
                      </c:pt>
                      <c:pt idx="19">
                        <c:v>8E</c:v>
                      </c:pt>
                    </c:strCache>
                  </c:strRef>
                </c:cat>
                <c:val>
                  <c:numRef>
                    <c:extLst>
                      <c:ext uri="{02D57815-91ED-43cb-92C2-25804820EDAC}">
                        <c15:formulaRef>
                          <c15:sqref>MM_Drives_Cost!$T$3:$T$22</c15:sqref>
                        </c15:formulaRef>
                      </c:ext>
                    </c:extLst>
                    <c:numCache>
                      <c:formatCode>General</c:formatCode>
                      <c:ptCount val="20"/>
                      <c:pt idx="0">
                        <c:v>64144</c:v>
                      </c:pt>
                      <c:pt idx="1">
                        <c:v>50222</c:v>
                      </c:pt>
                      <c:pt idx="2">
                        <c:v>18430</c:v>
                      </c:pt>
                      <c:pt idx="3">
                        <c:v>3829</c:v>
                      </c:pt>
                      <c:pt idx="4">
                        <c:v>22255</c:v>
                      </c:pt>
                      <c:pt idx="5">
                        <c:v>22849</c:v>
                      </c:pt>
                      <c:pt idx="6">
                        <c:v>10381</c:v>
                      </c:pt>
                      <c:pt idx="7">
                        <c:v>2112</c:v>
                      </c:pt>
                      <c:pt idx="8">
                        <c:v>3282</c:v>
                      </c:pt>
                      <c:pt idx="9">
                        <c:v>8696</c:v>
                      </c:pt>
                      <c:pt idx="10">
                        <c:v>11221</c:v>
                      </c:pt>
                      <c:pt idx="11">
                        <c:v>4729</c:v>
                      </c:pt>
                      <c:pt idx="12">
                        <c:v>595</c:v>
                      </c:pt>
                      <c:pt idx="13">
                        <c:v>2678</c:v>
                      </c:pt>
                      <c:pt idx="14">
                        <c:v>6201</c:v>
                      </c:pt>
                      <c:pt idx="15">
                        <c:v>4547</c:v>
                      </c:pt>
                      <c:pt idx="16">
                        <c:v>82</c:v>
                      </c:pt>
                      <c:pt idx="17">
                        <c:v>579</c:v>
                      </c:pt>
                      <c:pt idx="18">
                        <c:v>2239</c:v>
                      </c:pt>
                      <c:pt idx="19">
                        <c:v>2750</c:v>
                      </c:pt>
                    </c:numCache>
                  </c:numRef>
                </c:val>
                <c:extLst>
                  <c:ext xmlns:c16="http://schemas.microsoft.com/office/drawing/2014/chart" uri="{C3380CC4-5D6E-409C-BE32-E72D297353CC}">
                    <c16:uniqueId val="{00000001-2E0D-46C7-82ED-6509F88AA52A}"/>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MM_Drives_Cost!$U$2</c15:sqref>
                        </c15:formulaRef>
                      </c:ext>
                    </c:extLst>
                    <c:strCache>
                      <c:ptCount val="1"/>
                      <c:pt idx="0">
                        <c:v>Sum of Total Cost</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MM_Drives_Cost!$S$3:$S$22</c15:sqref>
                        </c15:formulaRef>
                      </c:ext>
                    </c:extLst>
                    <c:strCache>
                      <c:ptCount val="20"/>
                      <c:pt idx="0">
                        <c:v>0B</c:v>
                      </c:pt>
                      <c:pt idx="1">
                        <c:v>0C</c:v>
                      </c:pt>
                      <c:pt idx="2">
                        <c:v>0D</c:v>
                      </c:pt>
                      <c:pt idx="3">
                        <c:v>0E</c:v>
                      </c:pt>
                      <c:pt idx="4">
                        <c:v>1B</c:v>
                      </c:pt>
                      <c:pt idx="5">
                        <c:v>1C</c:v>
                      </c:pt>
                      <c:pt idx="6">
                        <c:v>1D</c:v>
                      </c:pt>
                      <c:pt idx="7">
                        <c:v>1E</c:v>
                      </c:pt>
                      <c:pt idx="8">
                        <c:v>2B</c:v>
                      </c:pt>
                      <c:pt idx="9">
                        <c:v>2C</c:v>
                      </c:pt>
                      <c:pt idx="10">
                        <c:v>2D</c:v>
                      </c:pt>
                      <c:pt idx="11">
                        <c:v>2E</c:v>
                      </c:pt>
                      <c:pt idx="12">
                        <c:v>5B</c:v>
                      </c:pt>
                      <c:pt idx="13">
                        <c:v>5C</c:v>
                      </c:pt>
                      <c:pt idx="14">
                        <c:v>5D</c:v>
                      </c:pt>
                      <c:pt idx="15">
                        <c:v>5E</c:v>
                      </c:pt>
                      <c:pt idx="16">
                        <c:v>8B</c:v>
                      </c:pt>
                      <c:pt idx="17">
                        <c:v>8C</c:v>
                      </c:pt>
                      <c:pt idx="18">
                        <c:v>8D</c:v>
                      </c:pt>
                      <c:pt idx="19">
                        <c:v>8E</c:v>
                      </c:pt>
                    </c:strCache>
                  </c:strRef>
                </c:cat>
                <c:val>
                  <c:numRef>
                    <c:extLst xmlns:c15="http://schemas.microsoft.com/office/drawing/2012/chart">
                      <c:ext xmlns:c15="http://schemas.microsoft.com/office/drawing/2012/chart" uri="{02D57815-91ED-43cb-92C2-25804820EDAC}">
                        <c15:formulaRef>
                          <c15:sqref>MM_Drives_Cost!$U$3:$U$22</c15:sqref>
                        </c15:formulaRef>
                      </c:ext>
                    </c:extLst>
                    <c:numCache>
                      <c:formatCode>General</c:formatCode>
                      <c:ptCount val="20"/>
                      <c:pt idx="0">
                        <c:v>8769032</c:v>
                      </c:pt>
                      <c:pt idx="1">
                        <c:v>9837112</c:v>
                      </c:pt>
                      <c:pt idx="2">
                        <c:v>4862389</c:v>
                      </c:pt>
                      <c:pt idx="3">
                        <c:v>1243093</c:v>
                      </c:pt>
                      <c:pt idx="4">
                        <c:v>5079103</c:v>
                      </c:pt>
                      <c:pt idx="5">
                        <c:v>5804941</c:v>
                      </c:pt>
                      <c:pt idx="6">
                        <c:v>2571828</c:v>
                      </c:pt>
                      <c:pt idx="7">
                        <c:v>518206</c:v>
                      </c:pt>
                      <c:pt idx="8">
                        <c:v>3536883</c:v>
                      </c:pt>
                      <c:pt idx="9">
                        <c:v>8663509</c:v>
                      </c:pt>
                      <c:pt idx="10">
                        <c:v>9385515</c:v>
                      </c:pt>
                      <c:pt idx="11">
                        <c:v>3547841</c:v>
                      </c:pt>
                      <c:pt idx="12">
                        <c:v>1833614</c:v>
                      </c:pt>
                      <c:pt idx="13">
                        <c:v>6532090</c:v>
                      </c:pt>
                      <c:pt idx="14">
                        <c:v>11804955</c:v>
                      </c:pt>
                      <c:pt idx="15">
                        <c:v>6560301</c:v>
                      </c:pt>
                      <c:pt idx="16">
                        <c:v>484750</c:v>
                      </c:pt>
                      <c:pt idx="17">
                        <c:v>3571014</c:v>
                      </c:pt>
                      <c:pt idx="18">
                        <c:v>10654934</c:v>
                      </c:pt>
                      <c:pt idx="19">
                        <c:v>10745730</c:v>
                      </c:pt>
                    </c:numCache>
                  </c:numRef>
                </c:val>
                <c:extLst xmlns:c15="http://schemas.microsoft.com/office/drawing/2012/chart">
                  <c:ext xmlns:c16="http://schemas.microsoft.com/office/drawing/2014/chart" uri="{C3380CC4-5D6E-409C-BE32-E72D297353CC}">
                    <c16:uniqueId val="{00000002-2E0D-46C7-82ED-6509F88AA52A}"/>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MM_Drives_Cost!$V$2</c15:sqref>
                        </c15:formulaRef>
                      </c:ext>
                    </c:extLst>
                    <c:strCache>
                      <c:ptCount val="1"/>
                      <c:pt idx="0">
                        <c:v>Sum of Emergency_Cost</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MM_Drives_Cost!$S$3:$S$22</c15:sqref>
                        </c15:formulaRef>
                      </c:ext>
                    </c:extLst>
                    <c:strCache>
                      <c:ptCount val="20"/>
                      <c:pt idx="0">
                        <c:v>0B</c:v>
                      </c:pt>
                      <c:pt idx="1">
                        <c:v>0C</c:v>
                      </c:pt>
                      <c:pt idx="2">
                        <c:v>0D</c:v>
                      </c:pt>
                      <c:pt idx="3">
                        <c:v>0E</c:v>
                      </c:pt>
                      <c:pt idx="4">
                        <c:v>1B</c:v>
                      </c:pt>
                      <c:pt idx="5">
                        <c:v>1C</c:v>
                      </c:pt>
                      <c:pt idx="6">
                        <c:v>1D</c:v>
                      </c:pt>
                      <c:pt idx="7">
                        <c:v>1E</c:v>
                      </c:pt>
                      <c:pt idx="8">
                        <c:v>2B</c:v>
                      </c:pt>
                      <c:pt idx="9">
                        <c:v>2C</c:v>
                      </c:pt>
                      <c:pt idx="10">
                        <c:v>2D</c:v>
                      </c:pt>
                      <c:pt idx="11">
                        <c:v>2E</c:v>
                      </c:pt>
                      <c:pt idx="12">
                        <c:v>5B</c:v>
                      </c:pt>
                      <c:pt idx="13">
                        <c:v>5C</c:v>
                      </c:pt>
                      <c:pt idx="14">
                        <c:v>5D</c:v>
                      </c:pt>
                      <c:pt idx="15">
                        <c:v>5E</c:v>
                      </c:pt>
                      <c:pt idx="16">
                        <c:v>8B</c:v>
                      </c:pt>
                      <c:pt idx="17">
                        <c:v>8C</c:v>
                      </c:pt>
                      <c:pt idx="18">
                        <c:v>8D</c:v>
                      </c:pt>
                      <c:pt idx="19">
                        <c:v>8E</c:v>
                      </c:pt>
                    </c:strCache>
                  </c:strRef>
                </c:cat>
                <c:val>
                  <c:numRef>
                    <c:extLst xmlns:c15="http://schemas.microsoft.com/office/drawing/2012/chart">
                      <c:ext xmlns:c15="http://schemas.microsoft.com/office/drawing/2012/chart" uri="{02D57815-91ED-43cb-92C2-25804820EDAC}">
                        <c15:formulaRef>
                          <c15:sqref>MM_Drives_Cost!$V$3:$V$22</c15:sqref>
                        </c15:formulaRef>
                      </c:ext>
                    </c:extLst>
                    <c:numCache>
                      <c:formatCode>General</c:formatCode>
                      <c:ptCount val="20"/>
                      <c:pt idx="0">
                        <c:v>3148759.8199999994</c:v>
                      </c:pt>
                      <c:pt idx="1">
                        <c:v>1167972.76</c:v>
                      </c:pt>
                      <c:pt idx="2">
                        <c:v>542347.12</c:v>
                      </c:pt>
                      <c:pt idx="3">
                        <c:v>178908.62</c:v>
                      </c:pt>
                      <c:pt idx="4">
                        <c:v>1999558.76</c:v>
                      </c:pt>
                      <c:pt idx="5">
                        <c:v>646517.04</c:v>
                      </c:pt>
                      <c:pt idx="6">
                        <c:v>241971</c:v>
                      </c:pt>
                      <c:pt idx="7">
                        <c:v>78916</c:v>
                      </c:pt>
                      <c:pt idx="8">
                        <c:v>1499676.6599999997</c:v>
                      </c:pt>
                      <c:pt idx="9">
                        <c:v>1752457.3699999996</c:v>
                      </c:pt>
                      <c:pt idx="10">
                        <c:v>1602832.0000000002</c:v>
                      </c:pt>
                      <c:pt idx="11">
                        <c:v>1028072.4799999999</c:v>
                      </c:pt>
                      <c:pt idx="12">
                        <c:v>867357.71999999974</c:v>
                      </c:pt>
                      <c:pt idx="13">
                        <c:v>2017371.2199999997</c:v>
                      </c:pt>
                      <c:pt idx="14">
                        <c:v>3277951.8299999991</c:v>
                      </c:pt>
                      <c:pt idx="15">
                        <c:v>2720424.2799999989</c:v>
                      </c:pt>
                      <c:pt idx="16">
                        <c:v>235184.28</c:v>
                      </c:pt>
                      <c:pt idx="17">
                        <c:v>1719182.3199999996</c:v>
                      </c:pt>
                      <c:pt idx="18">
                        <c:v>5076443.3199999994</c:v>
                      </c:pt>
                      <c:pt idx="19">
                        <c:v>7594892.7100000102</c:v>
                      </c:pt>
                    </c:numCache>
                  </c:numRef>
                </c:val>
                <c:extLst xmlns:c15="http://schemas.microsoft.com/office/drawing/2012/chart">
                  <c:ext xmlns:c16="http://schemas.microsoft.com/office/drawing/2014/chart" uri="{C3380CC4-5D6E-409C-BE32-E72D297353CC}">
                    <c16:uniqueId val="{00000003-2E0D-46C7-82ED-6509F88AA52A}"/>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MM_Drives_Cost!$W$2</c15:sqref>
                        </c15:formulaRef>
                      </c:ext>
                    </c:extLst>
                    <c:strCache>
                      <c:ptCount val="1"/>
                      <c:pt idx="0">
                        <c:v>Sum of Total_APC_Cost</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MM_Drives_Cost!$S$3:$S$22</c15:sqref>
                        </c15:formulaRef>
                      </c:ext>
                    </c:extLst>
                    <c:strCache>
                      <c:ptCount val="20"/>
                      <c:pt idx="0">
                        <c:v>0B</c:v>
                      </c:pt>
                      <c:pt idx="1">
                        <c:v>0C</c:v>
                      </c:pt>
                      <c:pt idx="2">
                        <c:v>0D</c:v>
                      </c:pt>
                      <c:pt idx="3">
                        <c:v>0E</c:v>
                      </c:pt>
                      <c:pt idx="4">
                        <c:v>1B</c:v>
                      </c:pt>
                      <c:pt idx="5">
                        <c:v>1C</c:v>
                      </c:pt>
                      <c:pt idx="6">
                        <c:v>1D</c:v>
                      </c:pt>
                      <c:pt idx="7">
                        <c:v>1E</c:v>
                      </c:pt>
                      <c:pt idx="8">
                        <c:v>2B</c:v>
                      </c:pt>
                      <c:pt idx="9">
                        <c:v>2C</c:v>
                      </c:pt>
                      <c:pt idx="10">
                        <c:v>2D</c:v>
                      </c:pt>
                      <c:pt idx="11">
                        <c:v>2E</c:v>
                      </c:pt>
                      <c:pt idx="12">
                        <c:v>5B</c:v>
                      </c:pt>
                      <c:pt idx="13">
                        <c:v>5C</c:v>
                      </c:pt>
                      <c:pt idx="14">
                        <c:v>5D</c:v>
                      </c:pt>
                      <c:pt idx="15">
                        <c:v>5E</c:v>
                      </c:pt>
                      <c:pt idx="16">
                        <c:v>8B</c:v>
                      </c:pt>
                      <c:pt idx="17">
                        <c:v>8C</c:v>
                      </c:pt>
                      <c:pt idx="18">
                        <c:v>8D</c:v>
                      </c:pt>
                      <c:pt idx="19">
                        <c:v>8E</c:v>
                      </c:pt>
                    </c:strCache>
                  </c:strRef>
                </c:cat>
                <c:val>
                  <c:numRef>
                    <c:extLst xmlns:c15="http://schemas.microsoft.com/office/drawing/2012/chart">
                      <c:ext xmlns:c15="http://schemas.microsoft.com/office/drawing/2012/chart" uri="{02D57815-91ED-43cb-92C2-25804820EDAC}">
                        <c15:formulaRef>
                          <c15:sqref>MM_Drives_Cost!$W$3:$W$22</c15:sqref>
                        </c15:formulaRef>
                      </c:ext>
                    </c:extLst>
                    <c:numCache>
                      <c:formatCode>General</c:formatCode>
                      <c:ptCount val="20"/>
                      <c:pt idx="0">
                        <c:v>5417440.6000000015</c:v>
                      </c:pt>
                      <c:pt idx="1">
                        <c:v>5317884.2600000044</c:v>
                      </c:pt>
                      <c:pt idx="2">
                        <c:v>2621449.2699999996</c:v>
                      </c:pt>
                      <c:pt idx="3">
                        <c:v>616807.80999999994</c:v>
                      </c:pt>
                      <c:pt idx="4">
                        <c:v>3522243.4399999995</c:v>
                      </c:pt>
                      <c:pt idx="5">
                        <c:v>3083431.19</c:v>
                      </c:pt>
                      <c:pt idx="6">
                        <c:v>1300798.6499999999</c:v>
                      </c:pt>
                      <c:pt idx="7">
                        <c:v>202164.19</c:v>
                      </c:pt>
                      <c:pt idx="8">
                        <c:v>2713116.7499999995</c:v>
                      </c:pt>
                      <c:pt idx="9">
                        <c:v>6114604.640000008</c:v>
                      </c:pt>
                      <c:pt idx="10">
                        <c:v>6319239.5600000136</c:v>
                      </c:pt>
                      <c:pt idx="11">
                        <c:v>2308205.2999999998</c:v>
                      </c:pt>
                      <c:pt idx="12">
                        <c:v>1519844.0999999996</c:v>
                      </c:pt>
                      <c:pt idx="13">
                        <c:v>5044853.8200000059</c:v>
                      </c:pt>
                      <c:pt idx="14">
                        <c:v>9005284.2900000159</c:v>
                      </c:pt>
                      <c:pt idx="15">
                        <c:v>4981017.9100000048</c:v>
                      </c:pt>
                      <c:pt idx="16">
                        <c:v>363535.73999999993</c:v>
                      </c:pt>
                      <c:pt idx="17">
                        <c:v>2932577.9099999997</c:v>
                      </c:pt>
                      <c:pt idx="18">
                        <c:v>8992175.3500000145</c:v>
                      </c:pt>
                      <c:pt idx="19">
                        <c:v>9635278.8300000243</c:v>
                      </c:pt>
                    </c:numCache>
                  </c:numRef>
                </c:val>
                <c:extLst xmlns:c15="http://schemas.microsoft.com/office/drawing/2012/chart">
                  <c:ext xmlns:c16="http://schemas.microsoft.com/office/drawing/2014/chart" uri="{C3380CC4-5D6E-409C-BE32-E72D297353CC}">
                    <c16:uniqueId val="{00000004-2E0D-46C7-82ED-6509F88AA52A}"/>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MM_Drives_Cost!$X$2</c15:sqref>
                        </c15:formulaRef>
                      </c:ext>
                    </c:extLst>
                    <c:strCache>
                      <c:ptCount val="1"/>
                      <c:pt idx="0">
                        <c:v>Mean Total Cost</c:v>
                      </c:pt>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MM_Drives_Cost!$S$3:$S$22</c15:sqref>
                        </c15:formulaRef>
                      </c:ext>
                    </c:extLst>
                    <c:strCache>
                      <c:ptCount val="20"/>
                      <c:pt idx="0">
                        <c:v>0B</c:v>
                      </c:pt>
                      <c:pt idx="1">
                        <c:v>0C</c:v>
                      </c:pt>
                      <c:pt idx="2">
                        <c:v>0D</c:v>
                      </c:pt>
                      <c:pt idx="3">
                        <c:v>0E</c:v>
                      </c:pt>
                      <c:pt idx="4">
                        <c:v>1B</c:v>
                      </c:pt>
                      <c:pt idx="5">
                        <c:v>1C</c:v>
                      </c:pt>
                      <c:pt idx="6">
                        <c:v>1D</c:v>
                      </c:pt>
                      <c:pt idx="7">
                        <c:v>1E</c:v>
                      </c:pt>
                      <c:pt idx="8">
                        <c:v>2B</c:v>
                      </c:pt>
                      <c:pt idx="9">
                        <c:v>2C</c:v>
                      </c:pt>
                      <c:pt idx="10">
                        <c:v>2D</c:v>
                      </c:pt>
                      <c:pt idx="11">
                        <c:v>2E</c:v>
                      </c:pt>
                      <c:pt idx="12">
                        <c:v>5B</c:v>
                      </c:pt>
                      <c:pt idx="13">
                        <c:v>5C</c:v>
                      </c:pt>
                      <c:pt idx="14">
                        <c:v>5D</c:v>
                      </c:pt>
                      <c:pt idx="15">
                        <c:v>5E</c:v>
                      </c:pt>
                      <c:pt idx="16">
                        <c:v>8B</c:v>
                      </c:pt>
                      <c:pt idx="17">
                        <c:v>8C</c:v>
                      </c:pt>
                      <c:pt idx="18">
                        <c:v>8D</c:v>
                      </c:pt>
                      <c:pt idx="19">
                        <c:v>8E</c:v>
                      </c:pt>
                    </c:strCache>
                  </c:strRef>
                </c:cat>
                <c:val>
                  <c:numRef>
                    <c:extLst xmlns:c15="http://schemas.microsoft.com/office/drawing/2012/chart">
                      <c:ext xmlns:c15="http://schemas.microsoft.com/office/drawing/2012/chart" uri="{02D57815-91ED-43cb-92C2-25804820EDAC}">
                        <c15:formulaRef>
                          <c15:sqref>MM_Drives_Cost!$X$3:$X$22</c15:sqref>
                        </c15:formulaRef>
                      </c:ext>
                    </c:extLst>
                    <c:numCache>
                      <c:formatCode>_-* #,##0_-;\-* #,##0_-;_-* "-"??_-;_-@_-</c:formatCode>
                      <c:ptCount val="20"/>
                      <c:pt idx="0">
                        <c:v>136.70853080568722</c:v>
                      </c:pt>
                      <c:pt idx="1">
                        <c:v>195.87256580781332</c:v>
                      </c:pt>
                      <c:pt idx="2">
                        <c:v>263.83011394465547</c:v>
                      </c:pt>
                      <c:pt idx="3">
                        <c:v>324.65212849307915</c:v>
                      </c:pt>
                      <c:pt idx="4">
                        <c:v>228.22300606605256</c:v>
                      </c:pt>
                      <c:pt idx="5">
                        <c:v>254.0566764409821</c:v>
                      </c:pt>
                      <c:pt idx="6">
                        <c:v>247.74376264329064</c:v>
                      </c:pt>
                      <c:pt idx="7">
                        <c:v>245.36268939393941</c:v>
                      </c:pt>
                      <c:pt idx="8">
                        <c:v>1077.6608775137111</c:v>
                      </c:pt>
                      <c:pt idx="9">
                        <c:v>996.26368445262187</c:v>
                      </c:pt>
                      <c:pt idx="10">
                        <c:v>836.42411549772748</c:v>
                      </c:pt>
                      <c:pt idx="11">
                        <c:v>750.2307041657856</c:v>
                      </c:pt>
                      <c:pt idx="12">
                        <c:v>3081.7042016806722</c:v>
                      </c:pt>
                      <c:pt idx="13">
                        <c:v>2439.1672890216578</c:v>
                      </c:pt>
                      <c:pt idx="14">
                        <c:v>1903.7179487179487</c:v>
                      </c:pt>
                      <c:pt idx="15">
                        <c:v>1442.7756762700683</c:v>
                      </c:pt>
                      <c:pt idx="16">
                        <c:v>5911.5853658536589</c:v>
                      </c:pt>
                      <c:pt idx="17">
                        <c:v>6167.5544041450776</c:v>
                      </c:pt>
                      <c:pt idx="18">
                        <c:v>4758.7914247431891</c:v>
                      </c:pt>
                      <c:pt idx="19">
                        <c:v>3907.5381818181818</c:v>
                      </c:pt>
                    </c:numCache>
                  </c:numRef>
                </c:val>
                <c:extLst xmlns:c15="http://schemas.microsoft.com/office/drawing/2012/chart">
                  <c:ext xmlns:c16="http://schemas.microsoft.com/office/drawing/2014/chart" uri="{C3380CC4-5D6E-409C-BE32-E72D297353CC}">
                    <c16:uniqueId val="{00000005-2E0D-46C7-82ED-6509F88AA52A}"/>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MM_Drives_Cost!$Z$2</c15:sqref>
                        </c15:formulaRef>
                      </c:ext>
                    </c:extLst>
                    <c:strCache>
                      <c:ptCount val="1"/>
                      <c:pt idx="0">
                        <c:v>Mean Total APC cost</c:v>
                      </c:pt>
                    </c:strCache>
                  </c:strRef>
                </c:tx>
                <c:spPr>
                  <a:solidFill>
                    <a:schemeClr val="accent1">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MM_Drives_Cost!$S$3:$S$22</c15:sqref>
                        </c15:formulaRef>
                      </c:ext>
                    </c:extLst>
                    <c:strCache>
                      <c:ptCount val="20"/>
                      <c:pt idx="0">
                        <c:v>0B</c:v>
                      </c:pt>
                      <c:pt idx="1">
                        <c:v>0C</c:v>
                      </c:pt>
                      <c:pt idx="2">
                        <c:v>0D</c:v>
                      </c:pt>
                      <c:pt idx="3">
                        <c:v>0E</c:v>
                      </c:pt>
                      <c:pt idx="4">
                        <c:v>1B</c:v>
                      </c:pt>
                      <c:pt idx="5">
                        <c:v>1C</c:v>
                      </c:pt>
                      <c:pt idx="6">
                        <c:v>1D</c:v>
                      </c:pt>
                      <c:pt idx="7">
                        <c:v>1E</c:v>
                      </c:pt>
                      <c:pt idx="8">
                        <c:v>2B</c:v>
                      </c:pt>
                      <c:pt idx="9">
                        <c:v>2C</c:v>
                      </c:pt>
                      <c:pt idx="10">
                        <c:v>2D</c:v>
                      </c:pt>
                      <c:pt idx="11">
                        <c:v>2E</c:v>
                      </c:pt>
                      <c:pt idx="12">
                        <c:v>5B</c:v>
                      </c:pt>
                      <c:pt idx="13">
                        <c:v>5C</c:v>
                      </c:pt>
                      <c:pt idx="14">
                        <c:v>5D</c:v>
                      </c:pt>
                      <c:pt idx="15">
                        <c:v>5E</c:v>
                      </c:pt>
                      <c:pt idx="16">
                        <c:v>8B</c:v>
                      </c:pt>
                      <c:pt idx="17">
                        <c:v>8C</c:v>
                      </c:pt>
                      <c:pt idx="18">
                        <c:v>8D</c:v>
                      </c:pt>
                      <c:pt idx="19">
                        <c:v>8E</c:v>
                      </c:pt>
                    </c:strCache>
                  </c:strRef>
                </c:cat>
                <c:val>
                  <c:numRef>
                    <c:extLst xmlns:c15="http://schemas.microsoft.com/office/drawing/2012/chart">
                      <c:ext xmlns:c15="http://schemas.microsoft.com/office/drawing/2012/chart" uri="{02D57815-91ED-43cb-92C2-25804820EDAC}">
                        <c15:formulaRef>
                          <c15:sqref>MM_Drives_Cost!$Z$3:$Z$22</c15:sqref>
                        </c15:formulaRef>
                      </c:ext>
                    </c:extLst>
                    <c:numCache>
                      <c:formatCode>_-* #,##0_-;\-* #,##0_-;_-* "-"??_-;_-@_-</c:formatCode>
                      <c:ptCount val="20"/>
                      <c:pt idx="0">
                        <c:v>84.457480044899</c:v>
                      </c:pt>
                      <c:pt idx="1">
                        <c:v>105.8875445024094</c:v>
                      </c:pt>
                      <c:pt idx="2">
                        <c:v>142.23815897992401</c:v>
                      </c:pt>
                      <c:pt idx="3">
                        <c:v>161.08848524418906</c:v>
                      </c:pt>
                      <c:pt idx="4">
                        <c:v>158.26751022242189</c:v>
                      </c:pt>
                      <c:pt idx="5">
                        <c:v>134.94818985513589</c:v>
                      </c:pt>
                      <c:pt idx="6">
                        <c:v>125.30571717560927</c:v>
                      </c:pt>
                      <c:pt idx="7">
                        <c:v>95.721680871212129</c:v>
                      </c:pt>
                      <c:pt idx="8">
                        <c:v>826.66567641681888</c:v>
                      </c:pt>
                      <c:pt idx="9">
                        <c:v>703.15140754369918</c:v>
                      </c:pt>
                      <c:pt idx="10">
                        <c:v>563.161889314679</c:v>
                      </c:pt>
                      <c:pt idx="11">
                        <c:v>488.09585536054129</c:v>
                      </c:pt>
                      <c:pt idx="12">
                        <c:v>2554.3598319327725</c:v>
                      </c:pt>
                      <c:pt idx="13">
                        <c:v>1883.8139731142667</c:v>
                      </c:pt>
                      <c:pt idx="14">
                        <c:v>1452.2309772617346</c:v>
                      </c:pt>
                      <c:pt idx="15">
                        <c:v>1095.4514866945249</c:v>
                      </c:pt>
                      <c:pt idx="16">
                        <c:v>4433.3626829268287</c:v>
                      </c:pt>
                      <c:pt idx="17">
                        <c:v>5064.9013989637297</c:v>
                      </c:pt>
                      <c:pt idx="18">
                        <c:v>4016.1569227333698</c:v>
                      </c:pt>
                      <c:pt idx="19">
                        <c:v>3503.7377563636451</c:v>
                      </c:pt>
                    </c:numCache>
                  </c:numRef>
                </c:val>
                <c:extLst xmlns:c15="http://schemas.microsoft.com/office/drawing/2012/chart">
                  <c:ext xmlns:c16="http://schemas.microsoft.com/office/drawing/2014/chart" uri="{C3380CC4-5D6E-409C-BE32-E72D297353CC}">
                    <c16:uniqueId val="{00000006-2E0D-46C7-82ED-6509F88AA52A}"/>
                  </c:ext>
                </c:extLst>
              </c15:ser>
            </c15:filteredBarSeries>
          </c:ext>
        </c:extLst>
      </c:barChart>
      <c:catAx>
        <c:axId val="282942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96752640"/>
        <c:crosses val="autoZero"/>
        <c:auto val="1"/>
        <c:lblAlgn val="ctr"/>
        <c:lblOffset val="100"/>
        <c:noMultiLvlLbl val="0"/>
      </c:catAx>
      <c:valAx>
        <c:axId val="29675264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82942848"/>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Gill Sans MT" panose="020B0502020104020203" pitchFamily="34" charset="0"/>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C3352B-3154-4C74-AD38-821655262F93}" type="doc">
      <dgm:prSet loTypeId="urn:microsoft.com/office/officeart/2005/8/layout/pyramid1" loCatId="pyramid" qsTypeId="urn:microsoft.com/office/officeart/2005/8/quickstyle/simple1" qsCatId="simple" csTypeId="urn:microsoft.com/office/officeart/2005/8/colors/accent1_2" csCatId="accent1" phldr="1"/>
      <dgm:spPr/>
      <dgm:t>
        <a:bodyPr/>
        <a:lstStyle/>
        <a:p>
          <a:endParaRPr lang="en-GB"/>
        </a:p>
      </dgm:t>
    </dgm:pt>
    <dgm:pt modelId="{6CB2557C-AEE8-455F-928B-05339B0CACDD}">
      <dgm:prSet phldrT="[Text]" custT="1"/>
      <dgm:spPr>
        <a:solidFill>
          <a:schemeClr val="accent6">
            <a:lumMod val="20000"/>
            <a:lumOff val="80000"/>
          </a:schemeClr>
        </a:solidFill>
        <a:ln w="28575">
          <a:solidFill>
            <a:schemeClr val="tx1"/>
          </a:solidFill>
        </a:ln>
      </dgm:spPr>
      <dgm:t>
        <a:bodyPr anchor="b"/>
        <a:lstStyle/>
        <a:p>
          <a:pPr algn="ctr"/>
          <a:r>
            <a:rPr lang="en-GB" sz="1050" dirty="0">
              <a:latin typeface="Gill Sans MT" panose="020B0502020104020203" pitchFamily="34" charset="0"/>
            </a:rPr>
            <a:t>2,082</a:t>
          </a:r>
        </a:p>
      </dgm:t>
    </dgm:pt>
    <dgm:pt modelId="{005BC2A9-152A-43B8-94F5-A4B6917E146E}" type="parTrans" cxnId="{9CC1D839-738F-439F-8590-D60659508FE9}">
      <dgm:prSet/>
      <dgm:spPr/>
      <dgm:t>
        <a:bodyPr/>
        <a:lstStyle/>
        <a:p>
          <a:endParaRPr lang="en-GB"/>
        </a:p>
      </dgm:t>
    </dgm:pt>
    <dgm:pt modelId="{AB579B06-8A69-4605-9938-67508F5C283D}" type="sibTrans" cxnId="{9CC1D839-738F-439F-8590-D60659508FE9}">
      <dgm:prSet/>
      <dgm:spPr/>
      <dgm:t>
        <a:bodyPr/>
        <a:lstStyle/>
        <a:p>
          <a:endParaRPr lang="en-GB"/>
        </a:p>
      </dgm:t>
    </dgm:pt>
    <dgm:pt modelId="{1F5B3F10-EEDF-4876-AC50-1A52076CB35B}">
      <dgm:prSet phldrT="[Text]" custT="1"/>
      <dgm:spPr>
        <a:solidFill>
          <a:schemeClr val="accent6">
            <a:lumMod val="75000"/>
          </a:schemeClr>
        </a:solidFill>
        <a:ln w="28575">
          <a:solidFill>
            <a:schemeClr val="tx1"/>
          </a:solidFill>
        </a:ln>
      </dgm:spPr>
      <dgm:t>
        <a:bodyPr/>
        <a:lstStyle/>
        <a:p>
          <a:r>
            <a:rPr lang="en-GB" sz="2400" dirty="0">
              <a:solidFill>
                <a:schemeClr val="bg1"/>
              </a:solidFill>
              <a:latin typeface="Gill Sans MT" panose="020B0502020104020203" pitchFamily="34" charset="0"/>
            </a:rPr>
            <a:t>62,453</a:t>
          </a:r>
        </a:p>
      </dgm:t>
    </dgm:pt>
    <dgm:pt modelId="{44A05329-1572-47C8-A862-9247635A8FE1}" type="parTrans" cxnId="{34840E93-423C-4281-B599-F2F3C3B2A2A0}">
      <dgm:prSet/>
      <dgm:spPr/>
      <dgm:t>
        <a:bodyPr/>
        <a:lstStyle/>
        <a:p>
          <a:endParaRPr lang="en-GB"/>
        </a:p>
      </dgm:t>
    </dgm:pt>
    <dgm:pt modelId="{9621D6A4-A6D1-41C7-99D1-691FED94F6E0}" type="sibTrans" cxnId="{34840E93-423C-4281-B599-F2F3C3B2A2A0}">
      <dgm:prSet/>
      <dgm:spPr/>
      <dgm:t>
        <a:bodyPr/>
        <a:lstStyle/>
        <a:p>
          <a:endParaRPr lang="en-GB"/>
        </a:p>
      </dgm:t>
    </dgm:pt>
    <dgm:pt modelId="{9EDDB34B-7ACC-4EE3-B611-8E0CF93C2C23}">
      <dgm:prSet phldrT="[Text]" custT="1"/>
      <dgm:spPr>
        <a:solidFill>
          <a:schemeClr val="accent6">
            <a:lumMod val="50000"/>
          </a:schemeClr>
        </a:solidFill>
        <a:ln w="28575">
          <a:solidFill>
            <a:schemeClr val="tx1"/>
          </a:solidFill>
        </a:ln>
      </dgm:spPr>
      <dgm:t>
        <a:bodyPr/>
        <a:lstStyle/>
        <a:p>
          <a:r>
            <a:rPr lang="en-GB" sz="2800" dirty="0">
              <a:solidFill>
                <a:schemeClr val="bg1"/>
              </a:solidFill>
              <a:latin typeface="Gill Sans MT" panose="020B0502020104020203" pitchFamily="34" charset="0"/>
            </a:rPr>
            <a:t>333,080</a:t>
          </a:r>
        </a:p>
      </dgm:t>
    </dgm:pt>
    <dgm:pt modelId="{187C10E8-D299-4181-AD81-315D22158A66}" type="parTrans" cxnId="{0D01ECB9-A7C9-468A-81F1-4DA9FF852E8F}">
      <dgm:prSet/>
      <dgm:spPr/>
      <dgm:t>
        <a:bodyPr/>
        <a:lstStyle/>
        <a:p>
          <a:endParaRPr lang="en-GB"/>
        </a:p>
      </dgm:t>
    </dgm:pt>
    <dgm:pt modelId="{C0CE0B81-155D-4507-9ACB-118862344614}" type="sibTrans" cxnId="{0D01ECB9-A7C9-468A-81F1-4DA9FF852E8F}">
      <dgm:prSet/>
      <dgm:spPr/>
      <dgm:t>
        <a:bodyPr/>
        <a:lstStyle/>
        <a:p>
          <a:endParaRPr lang="en-GB"/>
        </a:p>
      </dgm:t>
    </dgm:pt>
    <dgm:pt modelId="{1C419FBA-1582-4CD0-B5C1-6CA786D84514}">
      <dgm:prSet custT="1"/>
      <dgm:spPr>
        <a:solidFill>
          <a:schemeClr val="accent6">
            <a:lumMod val="40000"/>
            <a:lumOff val="60000"/>
          </a:schemeClr>
        </a:solidFill>
        <a:ln w="28575">
          <a:solidFill>
            <a:schemeClr val="tx1"/>
          </a:solidFill>
        </a:ln>
      </dgm:spPr>
      <dgm:t>
        <a:bodyPr/>
        <a:lstStyle/>
        <a:p>
          <a:r>
            <a:rPr lang="en-GB" sz="1600" dirty="0">
              <a:latin typeface="Gill Sans MT" panose="020B0502020104020203" pitchFamily="34" charset="0"/>
            </a:rPr>
            <a:t>6,245</a:t>
          </a:r>
          <a:endParaRPr lang="en-GB" sz="1800" dirty="0">
            <a:latin typeface="Gill Sans MT" panose="020B0502020104020203" pitchFamily="34" charset="0"/>
          </a:endParaRPr>
        </a:p>
      </dgm:t>
    </dgm:pt>
    <dgm:pt modelId="{42F6D077-9B3F-4AF7-8F07-9B0624321BEE}" type="parTrans" cxnId="{064E52D9-8897-4963-8DBE-649808568627}">
      <dgm:prSet/>
      <dgm:spPr/>
      <dgm:t>
        <a:bodyPr/>
        <a:lstStyle/>
        <a:p>
          <a:endParaRPr lang="en-GB"/>
        </a:p>
      </dgm:t>
    </dgm:pt>
    <dgm:pt modelId="{97476C57-C3A9-4CB0-9F80-5D1F2F6DB60C}" type="sibTrans" cxnId="{064E52D9-8897-4963-8DBE-649808568627}">
      <dgm:prSet/>
      <dgm:spPr/>
      <dgm:t>
        <a:bodyPr/>
        <a:lstStyle/>
        <a:p>
          <a:endParaRPr lang="en-GB"/>
        </a:p>
      </dgm:t>
    </dgm:pt>
    <dgm:pt modelId="{36BFE706-ED0C-429C-AE43-351E5CF5F5BE}">
      <dgm:prSet custT="1"/>
      <dgm:spPr>
        <a:solidFill>
          <a:schemeClr val="accent6">
            <a:lumMod val="60000"/>
            <a:lumOff val="40000"/>
          </a:schemeClr>
        </a:solidFill>
        <a:ln w="28575">
          <a:solidFill>
            <a:schemeClr val="tx1"/>
          </a:solidFill>
        </a:ln>
      </dgm:spPr>
      <dgm:t>
        <a:bodyPr/>
        <a:lstStyle/>
        <a:p>
          <a:r>
            <a:rPr lang="en-GB" sz="2000" dirty="0">
              <a:latin typeface="Gill Sans MT" panose="020B0502020104020203" pitchFamily="34" charset="0"/>
            </a:rPr>
            <a:t>12,491</a:t>
          </a:r>
        </a:p>
      </dgm:t>
    </dgm:pt>
    <dgm:pt modelId="{5DEAAA00-0C02-4AC6-B817-9B605485C391}" type="parTrans" cxnId="{47EFECE8-004B-4D46-8BDA-747381ABCEA2}">
      <dgm:prSet/>
      <dgm:spPr/>
      <dgm:t>
        <a:bodyPr/>
        <a:lstStyle/>
        <a:p>
          <a:endParaRPr lang="en-GB"/>
        </a:p>
      </dgm:t>
    </dgm:pt>
    <dgm:pt modelId="{0E2FBD5E-CAD5-48EA-99D6-CE39896E31FC}" type="sibTrans" cxnId="{47EFECE8-004B-4D46-8BDA-747381ABCEA2}">
      <dgm:prSet/>
      <dgm:spPr/>
      <dgm:t>
        <a:bodyPr/>
        <a:lstStyle/>
        <a:p>
          <a:endParaRPr lang="en-GB"/>
        </a:p>
      </dgm:t>
    </dgm:pt>
    <dgm:pt modelId="{B615FCD4-1718-4F6D-A1C4-D4845214B39C}" type="pres">
      <dgm:prSet presAssocID="{09C3352B-3154-4C74-AD38-821655262F93}" presName="Name0" presStyleCnt="0">
        <dgm:presLayoutVars>
          <dgm:dir/>
          <dgm:animLvl val="lvl"/>
          <dgm:resizeHandles val="exact"/>
        </dgm:presLayoutVars>
      </dgm:prSet>
      <dgm:spPr/>
    </dgm:pt>
    <dgm:pt modelId="{B5D53FB3-A82A-428E-8707-A0BF3998FBA0}" type="pres">
      <dgm:prSet presAssocID="{6CB2557C-AEE8-455F-928B-05339B0CACDD}" presName="Name8" presStyleCnt="0"/>
      <dgm:spPr/>
    </dgm:pt>
    <dgm:pt modelId="{25070042-4095-4613-979E-EA59D9820E4E}" type="pres">
      <dgm:prSet presAssocID="{6CB2557C-AEE8-455F-928B-05339B0CACDD}" presName="level" presStyleLbl="node1" presStyleIdx="0" presStyleCnt="5" custScaleY="20073">
        <dgm:presLayoutVars>
          <dgm:chMax val="1"/>
          <dgm:bulletEnabled val="1"/>
        </dgm:presLayoutVars>
      </dgm:prSet>
      <dgm:spPr/>
    </dgm:pt>
    <dgm:pt modelId="{208363AA-0517-4478-A9D1-6F67C84779E9}" type="pres">
      <dgm:prSet presAssocID="{6CB2557C-AEE8-455F-928B-05339B0CACDD}" presName="levelTx" presStyleLbl="revTx" presStyleIdx="0" presStyleCnt="0">
        <dgm:presLayoutVars>
          <dgm:chMax val="1"/>
          <dgm:bulletEnabled val="1"/>
        </dgm:presLayoutVars>
      </dgm:prSet>
      <dgm:spPr/>
    </dgm:pt>
    <dgm:pt modelId="{06A8F768-8715-4E2E-B5D8-EC2D7296A0AD}" type="pres">
      <dgm:prSet presAssocID="{1C419FBA-1582-4CD0-B5C1-6CA786D84514}" presName="Name8" presStyleCnt="0"/>
      <dgm:spPr/>
    </dgm:pt>
    <dgm:pt modelId="{8E1DAB23-BC97-4FED-85AD-7DFEAEAB286B}" type="pres">
      <dgm:prSet presAssocID="{1C419FBA-1582-4CD0-B5C1-6CA786D84514}" presName="level" presStyleLbl="node1" presStyleIdx="1" presStyleCnt="5" custScaleY="20217">
        <dgm:presLayoutVars>
          <dgm:chMax val="1"/>
          <dgm:bulletEnabled val="1"/>
        </dgm:presLayoutVars>
      </dgm:prSet>
      <dgm:spPr/>
    </dgm:pt>
    <dgm:pt modelId="{A3369EF2-301D-4CCF-811E-3DA86954E452}" type="pres">
      <dgm:prSet presAssocID="{1C419FBA-1582-4CD0-B5C1-6CA786D84514}" presName="levelTx" presStyleLbl="revTx" presStyleIdx="0" presStyleCnt="0">
        <dgm:presLayoutVars>
          <dgm:chMax val="1"/>
          <dgm:bulletEnabled val="1"/>
        </dgm:presLayoutVars>
      </dgm:prSet>
      <dgm:spPr/>
    </dgm:pt>
    <dgm:pt modelId="{02AEFF96-2A0A-489E-AC5F-BF5629596C1D}" type="pres">
      <dgm:prSet presAssocID="{36BFE706-ED0C-429C-AE43-351E5CF5F5BE}" presName="Name8" presStyleCnt="0"/>
      <dgm:spPr/>
    </dgm:pt>
    <dgm:pt modelId="{E77183B3-F354-40AB-98B0-066B26C0198F}" type="pres">
      <dgm:prSet presAssocID="{36BFE706-ED0C-429C-AE43-351E5CF5F5BE}" presName="level" presStyleLbl="node1" presStyleIdx="2" presStyleCnt="5" custScaleY="25992">
        <dgm:presLayoutVars>
          <dgm:chMax val="1"/>
          <dgm:bulletEnabled val="1"/>
        </dgm:presLayoutVars>
      </dgm:prSet>
      <dgm:spPr/>
    </dgm:pt>
    <dgm:pt modelId="{B19EAD04-6B53-450D-9478-65BBD385338B}" type="pres">
      <dgm:prSet presAssocID="{36BFE706-ED0C-429C-AE43-351E5CF5F5BE}" presName="levelTx" presStyleLbl="revTx" presStyleIdx="0" presStyleCnt="0">
        <dgm:presLayoutVars>
          <dgm:chMax val="1"/>
          <dgm:bulletEnabled val="1"/>
        </dgm:presLayoutVars>
      </dgm:prSet>
      <dgm:spPr/>
    </dgm:pt>
    <dgm:pt modelId="{B1F18E37-9959-458E-AA65-03D4C7472F0B}" type="pres">
      <dgm:prSet presAssocID="{1F5B3F10-EEDF-4876-AC50-1A52076CB35B}" presName="Name8" presStyleCnt="0"/>
      <dgm:spPr/>
    </dgm:pt>
    <dgm:pt modelId="{F3F88CF7-6AEF-40CF-82A7-D54BD5DB2FE9}" type="pres">
      <dgm:prSet presAssocID="{1F5B3F10-EEDF-4876-AC50-1A52076CB35B}" presName="level" presStyleLbl="node1" presStyleIdx="3" presStyleCnt="5" custScaleY="52049" custLinFactNeighborX="561" custLinFactNeighborY="278">
        <dgm:presLayoutVars>
          <dgm:chMax val="1"/>
          <dgm:bulletEnabled val="1"/>
        </dgm:presLayoutVars>
      </dgm:prSet>
      <dgm:spPr/>
    </dgm:pt>
    <dgm:pt modelId="{1081E11F-8DA0-46B8-AC6C-EA500176A5A7}" type="pres">
      <dgm:prSet presAssocID="{1F5B3F10-EEDF-4876-AC50-1A52076CB35B}" presName="levelTx" presStyleLbl="revTx" presStyleIdx="0" presStyleCnt="0">
        <dgm:presLayoutVars>
          <dgm:chMax val="1"/>
          <dgm:bulletEnabled val="1"/>
        </dgm:presLayoutVars>
      </dgm:prSet>
      <dgm:spPr/>
    </dgm:pt>
    <dgm:pt modelId="{45862098-6112-4D9A-B318-9E56056CE781}" type="pres">
      <dgm:prSet presAssocID="{9EDDB34B-7ACC-4EE3-B611-8E0CF93C2C23}" presName="Name8" presStyleCnt="0"/>
      <dgm:spPr/>
    </dgm:pt>
    <dgm:pt modelId="{C7E5270B-3E61-46F7-AED8-79955E8E41FD}" type="pres">
      <dgm:prSet presAssocID="{9EDDB34B-7ACC-4EE3-B611-8E0CF93C2C23}" presName="level" presStyleLbl="node1" presStyleIdx="4" presStyleCnt="5">
        <dgm:presLayoutVars>
          <dgm:chMax val="1"/>
          <dgm:bulletEnabled val="1"/>
        </dgm:presLayoutVars>
      </dgm:prSet>
      <dgm:spPr/>
    </dgm:pt>
    <dgm:pt modelId="{9437FD87-3BB7-491D-8DEF-4FA05D1BE6CE}" type="pres">
      <dgm:prSet presAssocID="{9EDDB34B-7ACC-4EE3-B611-8E0CF93C2C23}" presName="levelTx" presStyleLbl="revTx" presStyleIdx="0" presStyleCnt="0">
        <dgm:presLayoutVars>
          <dgm:chMax val="1"/>
          <dgm:bulletEnabled val="1"/>
        </dgm:presLayoutVars>
      </dgm:prSet>
      <dgm:spPr/>
    </dgm:pt>
  </dgm:ptLst>
  <dgm:cxnLst>
    <dgm:cxn modelId="{8C8A3F01-601A-44D3-9ADF-FBF0CFC80D01}" type="presOf" srcId="{6CB2557C-AEE8-455F-928B-05339B0CACDD}" destId="{208363AA-0517-4478-A9D1-6F67C84779E9}" srcOrd="1" destOrd="0" presId="urn:microsoft.com/office/officeart/2005/8/layout/pyramid1"/>
    <dgm:cxn modelId="{3B3C702B-6605-4620-AB55-1E34F544D3E1}" type="presOf" srcId="{6CB2557C-AEE8-455F-928B-05339B0CACDD}" destId="{25070042-4095-4613-979E-EA59D9820E4E}" srcOrd="0" destOrd="0" presId="urn:microsoft.com/office/officeart/2005/8/layout/pyramid1"/>
    <dgm:cxn modelId="{9CC1D839-738F-439F-8590-D60659508FE9}" srcId="{09C3352B-3154-4C74-AD38-821655262F93}" destId="{6CB2557C-AEE8-455F-928B-05339B0CACDD}" srcOrd="0" destOrd="0" parTransId="{005BC2A9-152A-43B8-94F5-A4B6917E146E}" sibTransId="{AB579B06-8A69-4605-9938-67508F5C283D}"/>
    <dgm:cxn modelId="{86C40C43-9807-49B4-AAA4-8BD4681FAA65}" type="presOf" srcId="{1F5B3F10-EEDF-4876-AC50-1A52076CB35B}" destId="{1081E11F-8DA0-46B8-AC6C-EA500176A5A7}" srcOrd="1" destOrd="0" presId="urn:microsoft.com/office/officeart/2005/8/layout/pyramid1"/>
    <dgm:cxn modelId="{08CB3C56-DFBF-496E-9A9C-3EEFF35821E4}" type="presOf" srcId="{9EDDB34B-7ACC-4EE3-B611-8E0CF93C2C23}" destId="{9437FD87-3BB7-491D-8DEF-4FA05D1BE6CE}" srcOrd="1" destOrd="0" presId="urn:microsoft.com/office/officeart/2005/8/layout/pyramid1"/>
    <dgm:cxn modelId="{36189A7C-4DD7-4716-9AD3-AA6FA9C4CB0D}" type="presOf" srcId="{36BFE706-ED0C-429C-AE43-351E5CF5F5BE}" destId="{B19EAD04-6B53-450D-9478-65BBD385338B}" srcOrd="1" destOrd="0" presId="urn:microsoft.com/office/officeart/2005/8/layout/pyramid1"/>
    <dgm:cxn modelId="{D8F3318E-B9C3-4831-8898-C83F92B4692B}" type="presOf" srcId="{1C419FBA-1582-4CD0-B5C1-6CA786D84514}" destId="{8E1DAB23-BC97-4FED-85AD-7DFEAEAB286B}" srcOrd="0" destOrd="0" presId="urn:microsoft.com/office/officeart/2005/8/layout/pyramid1"/>
    <dgm:cxn modelId="{34840E93-423C-4281-B599-F2F3C3B2A2A0}" srcId="{09C3352B-3154-4C74-AD38-821655262F93}" destId="{1F5B3F10-EEDF-4876-AC50-1A52076CB35B}" srcOrd="3" destOrd="0" parTransId="{44A05329-1572-47C8-A862-9247635A8FE1}" sibTransId="{9621D6A4-A6D1-41C7-99D1-691FED94F6E0}"/>
    <dgm:cxn modelId="{72BB35A4-E448-4C65-B625-81F01E8DBE3C}" type="presOf" srcId="{1C419FBA-1582-4CD0-B5C1-6CA786D84514}" destId="{A3369EF2-301D-4CCF-811E-3DA86954E452}" srcOrd="1" destOrd="0" presId="urn:microsoft.com/office/officeart/2005/8/layout/pyramid1"/>
    <dgm:cxn modelId="{D4D586B3-D7FE-4D5C-9B64-3DEC19DBA996}" type="presOf" srcId="{36BFE706-ED0C-429C-AE43-351E5CF5F5BE}" destId="{E77183B3-F354-40AB-98B0-066B26C0198F}" srcOrd="0" destOrd="0" presId="urn:microsoft.com/office/officeart/2005/8/layout/pyramid1"/>
    <dgm:cxn modelId="{0D01ECB9-A7C9-468A-81F1-4DA9FF852E8F}" srcId="{09C3352B-3154-4C74-AD38-821655262F93}" destId="{9EDDB34B-7ACC-4EE3-B611-8E0CF93C2C23}" srcOrd="4" destOrd="0" parTransId="{187C10E8-D299-4181-AD81-315D22158A66}" sibTransId="{C0CE0B81-155D-4507-9ACB-118862344614}"/>
    <dgm:cxn modelId="{14BD24BE-0527-4EB2-9E3B-A4D1BD567833}" type="presOf" srcId="{9EDDB34B-7ACC-4EE3-B611-8E0CF93C2C23}" destId="{C7E5270B-3E61-46F7-AED8-79955E8E41FD}" srcOrd="0" destOrd="0" presId="urn:microsoft.com/office/officeart/2005/8/layout/pyramid1"/>
    <dgm:cxn modelId="{4944A3C5-D61A-45C3-8CC8-A65D815E8C50}" type="presOf" srcId="{1F5B3F10-EEDF-4876-AC50-1A52076CB35B}" destId="{F3F88CF7-6AEF-40CF-82A7-D54BD5DB2FE9}" srcOrd="0" destOrd="0" presId="urn:microsoft.com/office/officeart/2005/8/layout/pyramid1"/>
    <dgm:cxn modelId="{064E52D9-8897-4963-8DBE-649808568627}" srcId="{09C3352B-3154-4C74-AD38-821655262F93}" destId="{1C419FBA-1582-4CD0-B5C1-6CA786D84514}" srcOrd="1" destOrd="0" parTransId="{42F6D077-9B3F-4AF7-8F07-9B0624321BEE}" sibTransId="{97476C57-C3A9-4CB0-9F80-5D1F2F6DB60C}"/>
    <dgm:cxn modelId="{47EFECE8-004B-4D46-8BDA-747381ABCEA2}" srcId="{09C3352B-3154-4C74-AD38-821655262F93}" destId="{36BFE706-ED0C-429C-AE43-351E5CF5F5BE}" srcOrd="2" destOrd="0" parTransId="{5DEAAA00-0C02-4AC6-B817-9B605485C391}" sibTransId="{0E2FBD5E-CAD5-48EA-99D6-CE39896E31FC}"/>
    <dgm:cxn modelId="{B4EF7FF3-AFF6-4236-99E7-7AE79236AC48}" type="presOf" srcId="{09C3352B-3154-4C74-AD38-821655262F93}" destId="{B615FCD4-1718-4F6D-A1C4-D4845214B39C}" srcOrd="0" destOrd="0" presId="urn:microsoft.com/office/officeart/2005/8/layout/pyramid1"/>
    <dgm:cxn modelId="{754B164A-C439-4589-822B-46A94B8AAE39}" type="presParOf" srcId="{B615FCD4-1718-4F6D-A1C4-D4845214B39C}" destId="{B5D53FB3-A82A-428E-8707-A0BF3998FBA0}" srcOrd="0" destOrd="0" presId="urn:microsoft.com/office/officeart/2005/8/layout/pyramid1"/>
    <dgm:cxn modelId="{48EA2A7D-0338-49D1-8D83-A19B906E603C}" type="presParOf" srcId="{B5D53FB3-A82A-428E-8707-A0BF3998FBA0}" destId="{25070042-4095-4613-979E-EA59D9820E4E}" srcOrd="0" destOrd="0" presId="urn:microsoft.com/office/officeart/2005/8/layout/pyramid1"/>
    <dgm:cxn modelId="{0B7E0C86-8DF7-48E8-AECB-E20D1915DDA6}" type="presParOf" srcId="{B5D53FB3-A82A-428E-8707-A0BF3998FBA0}" destId="{208363AA-0517-4478-A9D1-6F67C84779E9}" srcOrd="1" destOrd="0" presId="urn:microsoft.com/office/officeart/2005/8/layout/pyramid1"/>
    <dgm:cxn modelId="{2BD4AB9C-81DC-4D64-8E35-71BF3B8FBA9E}" type="presParOf" srcId="{B615FCD4-1718-4F6D-A1C4-D4845214B39C}" destId="{06A8F768-8715-4E2E-B5D8-EC2D7296A0AD}" srcOrd="1" destOrd="0" presId="urn:microsoft.com/office/officeart/2005/8/layout/pyramid1"/>
    <dgm:cxn modelId="{124B8969-F3A0-4C09-96CD-732B9759DD31}" type="presParOf" srcId="{06A8F768-8715-4E2E-B5D8-EC2D7296A0AD}" destId="{8E1DAB23-BC97-4FED-85AD-7DFEAEAB286B}" srcOrd="0" destOrd="0" presId="urn:microsoft.com/office/officeart/2005/8/layout/pyramid1"/>
    <dgm:cxn modelId="{9C3C04EA-54B3-4A82-AF3C-6605B650C132}" type="presParOf" srcId="{06A8F768-8715-4E2E-B5D8-EC2D7296A0AD}" destId="{A3369EF2-301D-4CCF-811E-3DA86954E452}" srcOrd="1" destOrd="0" presId="urn:microsoft.com/office/officeart/2005/8/layout/pyramid1"/>
    <dgm:cxn modelId="{D59D3FBE-34A0-49C1-AD02-66C52FE0437F}" type="presParOf" srcId="{B615FCD4-1718-4F6D-A1C4-D4845214B39C}" destId="{02AEFF96-2A0A-489E-AC5F-BF5629596C1D}" srcOrd="2" destOrd="0" presId="urn:microsoft.com/office/officeart/2005/8/layout/pyramid1"/>
    <dgm:cxn modelId="{1ADDD69A-BE03-4719-BFAA-586ABCD7FBB5}" type="presParOf" srcId="{02AEFF96-2A0A-489E-AC5F-BF5629596C1D}" destId="{E77183B3-F354-40AB-98B0-066B26C0198F}" srcOrd="0" destOrd="0" presId="urn:microsoft.com/office/officeart/2005/8/layout/pyramid1"/>
    <dgm:cxn modelId="{4A4119D0-8416-44A0-966A-4A432EBEBA93}" type="presParOf" srcId="{02AEFF96-2A0A-489E-AC5F-BF5629596C1D}" destId="{B19EAD04-6B53-450D-9478-65BBD385338B}" srcOrd="1" destOrd="0" presId="urn:microsoft.com/office/officeart/2005/8/layout/pyramid1"/>
    <dgm:cxn modelId="{D2642D1E-0860-41FD-BA80-FD2BEB918B4C}" type="presParOf" srcId="{B615FCD4-1718-4F6D-A1C4-D4845214B39C}" destId="{B1F18E37-9959-458E-AA65-03D4C7472F0B}" srcOrd="3" destOrd="0" presId="urn:microsoft.com/office/officeart/2005/8/layout/pyramid1"/>
    <dgm:cxn modelId="{2F6FEC60-B702-42F2-B34B-2E6023F72D82}" type="presParOf" srcId="{B1F18E37-9959-458E-AA65-03D4C7472F0B}" destId="{F3F88CF7-6AEF-40CF-82A7-D54BD5DB2FE9}" srcOrd="0" destOrd="0" presId="urn:microsoft.com/office/officeart/2005/8/layout/pyramid1"/>
    <dgm:cxn modelId="{AD5BED9B-066E-4317-915D-10A2611B5A3D}" type="presParOf" srcId="{B1F18E37-9959-458E-AA65-03D4C7472F0B}" destId="{1081E11F-8DA0-46B8-AC6C-EA500176A5A7}" srcOrd="1" destOrd="0" presId="urn:microsoft.com/office/officeart/2005/8/layout/pyramid1"/>
    <dgm:cxn modelId="{30F6D161-633A-4473-94ED-712621F4D798}" type="presParOf" srcId="{B615FCD4-1718-4F6D-A1C4-D4845214B39C}" destId="{45862098-6112-4D9A-B318-9E56056CE781}" srcOrd="4" destOrd="0" presId="urn:microsoft.com/office/officeart/2005/8/layout/pyramid1"/>
    <dgm:cxn modelId="{22737EF9-F59F-4BC9-9C94-13B859D2A7C5}" type="presParOf" srcId="{45862098-6112-4D9A-B318-9E56056CE781}" destId="{C7E5270B-3E61-46F7-AED8-79955E8E41FD}" srcOrd="0" destOrd="0" presId="urn:microsoft.com/office/officeart/2005/8/layout/pyramid1"/>
    <dgm:cxn modelId="{C8DC2376-FC19-40D5-B3C8-69056674DF75}" type="presParOf" srcId="{45862098-6112-4D9A-B318-9E56056CE781}" destId="{9437FD87-3BB7-491D-8DEF-4FA05D1BE6CE}"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070042-4095-4613-979E-EA59D9820E4E}">
      <dsp:nvSpPr>
        <dsp:cNvPr id="0" name=""/>
        <dsp:cNvSpPr/>
      </dsp:nvSpPr>
      <dsp:spPr>
        <a:xfrm>
          <a:off x="2350429" y="0"/>
          <a:ext cx="475947" cy="433488"/>
        </a:xfrm>
        <a:prstGeom prst="trapezoid">
          <a:avLst>
            <a:gd name="adj" fmla="val 54897"/>
          </a:avLst>
        </a:prstGeom>
        <a:solidFill>
          <a:schemeClr val="accent6">
            <a:lumMod val="20000"/>
            <a:lumOff val="80000"/>
          </a:schemeClr>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b" anchorCtr="0">
          <a:noAutofit/>
        </a:bodyPr>
        <a:lstStyle/>
        <a:p>
          <a:pPr marL="0" lvl="0" indent="0" algn="ctr" defTabSz="466725">
            <a:lnSpc>
              <a:spcPct val="90000"/>
            </a:lnSpc>
            <a:spcBef>
              <a:spcPct val="0"/>
            </a:spcBef>
            <a:spcAft>
              <a:spcPct val="35000"/>
            </a:spcAft>
            <a:buNone/>
          </a:pPr>
          <a:r>
            <a:rPr lang="en-GB" sz="1050" kern="1200" dirty="0">
              <a:latin typeface="Gill Sans MT" panose="020B0502020104020203" pitchFamily="34" charset="0"/>
            </a:rPr>
            <a:t>2,082</a:t>
          </a:r>
        </a:p>
      </dsp:txBody>
      <dsp:txXfrm>
        <a:off x="2350429" y="0"/>
        <a:ext cx="475947" cy="433488"/>
      </dsp:txXfrm>
    </dsp:sp>
    <dsp:sp modelId="{8E1DAB23-BC97-4FED-85AD-7DFEAEAB286B}">
      <dsp:nvSpPr>
        <dsp:cNvPr id="0" name=""/>
        <dsp:cNvSpPr/>
      </dsp:nvSpPr>
      <dsp:spPr>
        <a:xfrm>
          <a:off x="2110748" y="433488"/>
          <a:ext cx="955308" cy="436597"/>
        </a:xfrm>
        <a:prstGeom prst="trapezoid">
          <a:avLst>
            <a:gd name="adj" fmla="val 54897"/>
          </a:avLst>
        </a:prstGeom>
        <a:solidFill>
          <a:schemeClr val="accent6">
            <a:lumMod val="40000"/>
            <a:lumOff val="60000"/>
          </a:schemeClr>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Gill Sans MT" panose="020B0502020104020203" pitchFamily="34" charset="0"/>
            </a:rPr>
            <a:t>6,245</a:t>
          </a:r>
          <a:endParaRPr lang="en-GB" sz="1800" kern="1200" dirty="0">
            <a:latin typeface="Gill Sans MT" panose="020B0502020104020203" pitchFamily="34" charset="0"/>
          </a:endParaRPr>
        </a:p>
      </dsp:txBody>
      <dsp:txXfrm>
        <a:off x="2277927" y="433488"/>
        <a:ext cx="620950" cy="436597"/>
      </dsp:txXfrm>
    </dsp:sp>
    <dsp:sp modelId="{E77183B3-F354-40AB-98B0-066B26C0198F}">
      <dsp:nvSpPr>
        <dsp:cNvPr id="0" name=""/>
        <dsp:cNvSpPr/>
      </dsp:nvSpPr>
      <dsp:spPr>
        <a:xfrm>
          <a:off x="1802602" y="870085"/>
          <a:ext cx="1571600" cy="561312"/>
        </a:xfrm>
        <a:prstGeom prst="trapezoid">
          <a:avLst>
            <a:gd name="adj" fmla="val 54897"/>
          </a:avLst>
        </a:prstGeom>
        <a:solidFill>
          <a:schemeClr val="accent6">
            <a:lumMod val="60000"/>
            <a:lumOff val="40000"/>
          </a:schemeClr>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Gill Sans MT" panose="020B0502020104020203" pitchFamily="34" charset="0"/>
            </a:rPr>
            <a:t>12,491</a:t>
          </a:r>
        </a:p>
      </dsp:txBody>
      <dsp:txXfrm>
        <a:off x="2077632" y="870085"/>
        <a:ext cx="1021540" cy="561312"/>
      </dsp:txXfrm>
    </dsp:sp>
    <dsp:sp modelId="{F3F88CF7-6AEF-40CF-82A7-D54BD5DB2FE9}">
      <dsp:nvSpPr>
        <dsp:cNvPr id="0" name=""/>
        <dsp:cNvSpPr/>
      </dsp:nvSpPr>
      <dsp:spPr>
        <a:xfrm>
          <a:off x="1201280" y="1437401"/>
          <a:ext cx="2805724" cy="1124028"/>
        </a:xfrm>
        <a:prstGeom prst="trapezoid">
          <a:avLst>
            <a:gd name="adj" fmla="val 54897"/>
          </a:avLst>
        </a:prstGeom>
        <a:solidFill>
          <a:schemeClr val="accent6">
            <a:lumMod val="75000"/>
          </a:schemeClr>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bg1"/>
              </a:solidFill>
              <a:latin typeface="Gill Sans MT" panose="020B0502020104020203" pitchFamily="34" charset="0"/>
            </a:rPr>
            <a:t>62,453</a:t>
          </a:r>
        </a:p>
      </dsp:txBody>
      <dsp:txXfrm>
        <a:off x="1692282" y="1437401"/>
        <a:ext cx="1823720" cy="1124028"/>
      </dsp:txXfrm>
    </dsp:sp>
    <dsp:sp modelId="{C7E5270B-3E61-46F7-AED8-79955E8E41FD}">
      <dsp:nvSpPr>
        <dsp:cNvPr id="0" name=""/>
        <dsp:cNvSpPr/>
      </dsp:nvSpPr>
      <dsp:spPr>
        <a:xfrm>
          <a:off x="0" y="2555426"/>
          <a:ext cx="5176805" cy="2159558"/>
        </a:xfrm>
        <a:prstGeom prst="trapezoid">
          <a:avLst>
            <a:gd name="adj" fmla="val 54897"/>
          </a:avLst>
        </a:prstGeom>
        <a:solidFill>
          <a:schemeClr val="accent6">
            <a:lumMod val="50000"/>
          </a:schemeClr>
        </a:solidFill>
        <a:ln w="285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kern="1200" dirty="0">
              <a:solidFill>
                <a:schemeClr val="bg1"/>
              </a:solidFill>
              <a:latin typeface="Gill Sans MT" panose="020B0502020104020203" pitchFamily="34" charset="0"/>
            </a:rPr>
            <a:t>333,080</a:t>
          </a:r>
        </a:p>
      </dsp:txBody>
      <dsp:txXfrm>
        <a:off x="905941" y="2555426"/>
        <a:ext cx="3364923" cy="215955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48FB5-427C-46F0-A868-F0297B371B5D}" type="datetimeFigureOut">
              <a:rPr lang="en-GB" smtClean="0"/>
              <a:t>07/06/2023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E7ECF-6419-43E4-BFD4-CDCE203BD660}" type="slidenum">
              <a:rPr lang="en-GB" smtClean="0"/>
              <a:t>‹#›</a:t>
            </a:fld>
            <a:endParaRPr lang="en-GB"/>
          </a:p>
        </p:txBody>
      </p:sp>
    </p:spTree>
    <p:extLst>
      <p:ext uri="{BB962C8B-B14F-4D97-AF65-F5344CB8AC3E}">
        <p14:creationId xmlns:p14="http://schemas.microsoft.com/office/powerpoint/2010/main" val="172149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C624BED-95A6-4BFB-9562-1937B353957D}" type="slidenum">
              <a:rPr lang="en-GB" smtClean="0"/>
              <a:t>4</a:t>
            </a:fld>
            <a:endParaRPr lang="en-GB"/>
          </a:p>
        </p:txBody>
      </p:sp>
    </p:spTree>
    <p:extLst>
      <p:ext uri="{BB962C8B-B14F-4D97-AF65-F5344CB8AC3E}">
        <p14:creationId xmlns:p14="http://schemas.microsoft.com/office/powerpoint/2010/main" val="4051328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33650" y="868363"/>
            <a:ext cx="4168775" cy="23463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[example chart used here is for ELR CCG]</a:t>
            </a:r>
          </a:p>
          <a:p>
            <a:endParaRPr lang="en-GB" sz="1200" dirty="0">
              <a:solidFill>
                <a:schemeClr val="bg2"/>
              </a:solidFill>
              <a:latin typeface="Arial" panose="020B0604020202020204" pitchFamily="34" charset="0"/>
              <a:cs typeface="Arial" panose="020B0604020202020204" pitchFamily="34" charset="0"/>
            </a:endParaRPr>
          </a:p>
          <a:p>
            <a:r>
              <a:rPr lang="en-GB" sz="1200" dirty="0">
                <a:solidFill>
                  <a:schemeClr val="bg2"/>
                </a:solidFill>
                <a:latin typeface="Arial" panose="020B0604020202020204" pitchFamily="34" charset="0"/>
                <a:cs typeface="Arial" panose="020B0604020202020204" pitchFamily="34" charset="0"/>
              </a:rPr>
              <a:t>Segments created by combining two measures:</a:t>
            </a:r>
          </a:p>
          <a:p>
            <a:pPr marL="228600" indent="-228600">
              <a:buAutoNum type="arabicParenR"/>
            </a:pPr>
            <a:r>
              <a:rPr lang="en-GB" sz="1200" dirty="0">
                <a:solidFill>
                  <a:schemeClr val="bg2"/>
                </a:solidFill>
                <a:latin typeface="Arial" panose="020B0604020202020204" pitchFamily="34" charset="0"/>
                <a:cs typeface="Arial" panose="020B0604020202020204" pitchFamily="34" charset="0"/>
              </a:rPr>
              <a:t>The age of patients denoted by a letter, increasing with age (e.g. A=0-17yrs, B=18-44 </a:t>
            </a:r>
            <a:r>
              <a:rPr lang="en-GB" sz="1200" dirty="0" err="1">
                <a:solidFill>
                  <a:schemeClr val="bg2"/>
                </a:solidFill>
                <a:latin typeface="Arial" panose="020B0604020202020204" pitchFamily="34" charset="0"/>
                <a:cs typeface="Arial" panose="020B0604020202020204" pitchFamily="34" charset="0"/>
              </a:rPr>
              <a:t>yrs</a:t>
            </a:r>
            <a:r>
              <a:rPr lang="en-GB" sz="1200" dirty="0">
                <a:solidFill>
                  <a:schemeClr val="bg2"/>
                </a:solidFill>
                <a:latin typeface="Arial" panose="020B0604020202020204" pitchFamily="34" charset="0"/>
                <a:cs typeface="Arial" panose="020B0604020202020204" pitchFamily="34" charset="0"/>
              </a:rPr>
              <a:t> etc)</a:t>
            </a:r>
          </a:p>
          <a:p>
            <a:pPr marL="228600" indent="-228600">
              <a:buAutoNum type="arabicParenR"/>
            </a:pPr>
            <a:r>
              <a:rPr lang="en-GB" sz="1200" dirty="0">
                <a:solidFill>
                  <a:schemeClr val="bg2"/>
                </a:solidFill>
                <a:latin typeface="Arial" panose="020B0604020202020204" pitchFamily="34" charset="0"/>
                <a:cs typeface="Arial" panose="020B0604020202020204" pitchFamily="34" charset="0"/>
              </a:rPr>
              <a:t>The number of chronic conditions grouped together (e.g. 0, 1, 2-4, 5-7, etc)</a:t>
            </a:r>
          </a:p>
          <a:p>
            <a:endParaRPr lang="en-GB" sz="1200" dirty="0">
              <a:solidFill>
                <a:schemeClr val="bg2"/>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56A077AE-5773-491E-8CA0-57430E924709}"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1135142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209550"/>
            <a:ext cx="9017000" cy="507206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Figures for WL CCG</a:t>
            </a:r>
          </a:p>
          <a:p>
            <a:endParaRPr lang="en-GB" dirty="0"/>
          </a:p>
        </p:txBody>
      </p:sp>
      <p:sp>
        <p:nvSpPr>
          <p:cNvPr id="4" name="Slide Number Placeholder 3"/>
          <p:cNvSpPr>
            <a:spLocks noGrp="1"/>
          </p:cNvSpPr>
          <p:nvPr>
            <p:ph type="sldNum" sz="quarter" idx="5"/>
          </p:nvPr>
        </p:nvSpPr>
        <p:spPr/>
        <p:txBody>
          <a:bodyPr/>
          <a:lstStyle/>
          <a:p>
            <a:fld id="{6C624BED-95A6-4BFB-9562-1937B353957D}"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3194296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tx2"/>
            </a:gs>
            <a:gs pos="63000">
              <a:schemeClr val="bg1"/>
            </a:gs>
            <a:gs pos="50000">
              <a:srgbClr val="ABC0E4"/>
            </a:gs>
            <a:gs pos="100000">
              <a:schemeClr val="bg1"/>
            </a:gs>
          </a:gsLst>
          <a:lin ang="18900000" scaled="1"/>
        </a:gra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557D9C1-9146-D61E-B5C5-8E2491C39E25}"/>
              </a:ext>
            </a:extLst>
          </p:cNvPr>
          <p:cNvSpPr/>
          <p:nvPr userDrawn="1"/>
        </p:nvSpPr>
        <p:spPr>
          <a:xfrm>
            <a:off x="342477" y="4018913"/>
            <a:ext cx="11489524" cy="2839087"/>
          </a:xfrm>
          <a:prstGeom prst="rect">
            <a:avLst/>
          </a:prstGeom>
          <a:gradFill flip="none" rotWithShape="1">
            <a:gsLst>
              <a:gs pos="0">
                <a:schemeClr val="tx2"/>
              </a:gs>
              <a:gs pos="67000">
                <a:srgbClr val="3C3067"/>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82A3796-460A-9048-DE0D-4BB9AAFE88AF}"/>
              </a:ext>
            </a:extLst>
          </p:cNvPr>
          <p:cNvSpPr>
            <a:spLocks noGrp="1"/>
          </p:cNvSpPr>
          <p:nvPr>
            <p:ph type="ctrTitle"/>
          </p:nvPr>
        </p:nvSpPr>
        <p:spPr>
          <a:xfrm>
            <a:off x="360000" y="1756559"/>
            <a:ext cx="11472000" cy="1440000"/>
          </a:xfrm>
        </p:spPr>
        <p:txBody>
          <a:bodyPr anchor="b">
            <a:normAutofit/>
          </a:bodyPr>
          <a:lstStyle>
            <a:lvl1pPr algn="l">
              <a:defRPr sz="4800" b="1" cap="none" baseline="0">
                <a:solidFill>
                  <a:schemeClr val="tx2"/>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56B4CE5-C488-80B1-E154-7DD91B2B977C}"/>
              </a:ext>
            </a:extLst>
          </p:cNvPr>
          <p:cNvSpPr>
            <a:spLocks noGrp="1"/>
          </p:cNvSpPr>
          <p:nvPr>
            <p:ph type="subTitle" idx="1"/>
          </p:nvPr>
        </p:nvSpPr>
        <p:spPr>
          <a:xfrm>
            <a:off x="360001" y="3319736"/>
            <a:ext cx="11471999" cy="576000"/>
          </a:xfrm>
        </p:spPr>
        <p:txBody>
          <a:bodyPr>
            <a:normAutofit/>
          </a:bodyPr>
          <a:lstStyle>
            <a:lvl1pPr marL="0" indent="0" algn="l">
              <a:buNone/>
              <a:defRPr sz="3200" b="1" cap="none"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descr="Logo for NHS Leicester, Leicestershire and Rutland.">
            <a:extLst>
              <a:ext uri="{FF2B5EF4-FFF2-40B4-BE49-F238E27FC236}">
                <a16:creationId xmlns:a16="http://schemas.microsoft.com/office/drawing/2014/main" id="{F3CAE951-B0E7-42D7-2CF2-5EE9465767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2625" y="360000"/>
            <a:ext cx="3600000" cy="1157613"/>
          </a:xfrm>
          <a:prstGeom prst="rect">
            <a:avLst/>
          </a:prstGeom>
        </p:spPr>
      </p:pic>
      <p:sp>
        <p:nvSpPr>
          <p:cNvPr id="11" name="Rectangle: Single Corner Rounded 10">
            <a:extLst>
              <a:ext uri="{FF2B5EF4-FFF2-40B4-BE49-F238E27FC236}">
                <a16:creationId xmlns:a16="http://schemas.microsoft.com/office/drawing/2014/main" id="{73A025EF-CDF9-90BE-EF56-3225902D7ECE}"/>
              </a:ext>
            </a:extLst>
          </p:cNvPr>
          <p:cNvSpPr/>
          <p:nvPr userDrawn="1"/>
        </p:nvSpPr>
        <p:spPr>
          <a:xfrm>
            <a:off x="342477" y="360000"/>
            <a:ext cx="1800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Single Corner Rounded 11">
            <a:extLst>
              <a:ext uri="{FF2B5EF4-FFF2-40B4-BE49-F238E27FC236}">
                <a16:creationId xmlns:a16="http://schemas.microsoft.com/office/drawing/2014/main" id="{E0A4437A-EDC2-1E2E-6EDE-81A9573544B7}"/>
              </a:ext>
            </a:extLst>
          </p:cNvPr>
          <p:cNvSpPr/>
          <p:nvPr userDrawn="1"/>
        </p:nvSpPr>
        <p:spPr>
          <a:xfrm>
            <a:off x="2508466" y="352650"/>
            <a:ext cx="1800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Single Corner Rounded 12">
            <a:extLst>
              <a:ext uri="{FF2B5EF4-FFF2-40B4-BE49-F238E27FC236}">
                <a16:creationId xmlns:a16="http://schemas.microsoft.com/office/drawing/2014/main" id="{BCB2586C-D5B3-8749-7ED5-7B792037DBF3}"/>
              </a:ext>
            </a:extLst>
          </p:cNvPr>
          <p:cNvSpPr/>
          <p:nvPr userDrawn="1"/>
        </p:nvSpPr>
        <p:spPr>
          <a:xfrm>
            <a:off x="4668466" y="352650"/>
            <a:ext cx="1800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Single Corner Rounded 14">
            <a:extLst>
              <a:ext uri="{FF2B5EF4-FFF2-40B4-BE49-F238E27FC236}">
                <a16:creationId xmlns:a16="http://schemas.microsoft.com/office/drawing/2014/main" id="{B720A473-8A48-C00F-31BC-56CBE334AE58}"/>
              </a:ext>
            </a:extLst>
          </p:cNvPr>
          <p:cNvSpPr/>
          <p:nvPr userDrawn="1"/>
        </p:nvSpPr>
        <p:spPr>
          <a:xfrm>
            <a:off x="6828466" y="349498"/>
            <a:ext cx="1800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Date Placeholder 3">
            <a:extLst>
              <a:ext uri="{FF2B5EF4-FFF2-40B4-BE49-F238E27FC236}">
                <a16:creationId xmlns:a16="http://schemas.microsoft.com/office/drawing/2014/main" id="{C8482813-10F1-AAB2-452D-F8175F6A4578}"/>
              </a:ext>
            </a:extLst>
          </p:cNvPr>
          <p:cNvSpPr>
            <a:spLocks noGrp="1"/>
          </p:cNvSpPr>
          <p:nvPr>
            <p:ph type="dt" sz="half" idx="10"/>
          </p:nvPr>
        </p:nvSpPr>
        <p:spPr>
          <a:xfrm>
            <a:off x="3120466" y="6258433"/>
            <a:ext cx="5076000" cy="345039"/>
          </a:xfrm>
        </p:spPr>
        <p:txBody>
          <a:bodyPr/>
          <a:lstStyle>
            <a:lvl1pPr algn="ctr">
              <a:defRPr b="1">
                <a:solidFill>
                  <a:schemeClr val="bg2"/>
                </a:solidFill>
                <a:latin typeface="Arial" panose="020B0604020202020204" pitchFamily="34" charset="0"/>
                <a:cs typeface="Arial" panose="020B0604020202020204" pitchFamily="34" charset="0"/>
              </a:defRPr>
            </a:lvl1pPr>
          </a:lstStyle>
          <a:p>
            <a:r>
              <a:rPr lang="en-GB"/>
              <a:t>NHS Leicester, Leicestershire and Rutland is the operating name of Leicester, Leicestershire and Rutland Integrated Care Board</a:t>
            </a:r>
            <a:endParaRPr lang="en-GB" dirty="0"/>
          </a:p>
        </p:txBody>
      </p:sp>
      <p:pic>
        <p:nvPicPr>
          <p:cNvPr id="6" name="Picture 5" descr="Graphical user interface, application&#10;&#10;Description automatically generated">
            <a:extLst>
              <a:ext uri="{FF2B5EF4-FFF2-40B4-BE49-F238E27FC236}">
                <a16:creationId xmlns:a16="http://schemas.microsoft.com/office/drawing/2014/main" id="{621D1D3A-1281-C09C-4533-04A228EED72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96045" y="5608921"/>
            <a:ext cx="3235955" cy="1249079"/>
          </a:xfrm>
          <a:prstGeom prst="rect">
            <a:avLst/>
          </a:prstGeom>
        </p:spPr>
      </p:pic>
    </p:spTree>
    <p:extLst>
      <p:ext uri="{BB962C8B-B14F-4D97-AF65-F5344CB8AC3E}">
        <p14:creationId xmlns:p14="http://schemas.microsoft.com/office/powerpoint/2010/main" val="3022181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9" name="Rectangle: Single Corner Rounded 8">
            <a:extLst>
              <a:ext uri="{FF2B5EF4-FFF2-40B4-BE49-F238E27FC236}">
                <a16:creationId xmlns:a16="http://schemas.microsoft.com/office/drawing/2014/main" id="{F6F1BEE3-405D-6B34-1846-2E955EA41AEB}"/>
              </a:ext>
            </a:extLst>
          </p:cNvPr>
          <p:cNvSpPr/>
          <p:nvPr userDrawn="1"/>
        </p:nvSpPr>
        <p:spPr>
          <a:xfrm>
            <a:off x="360000" y="6250144"/>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E5325875-D111-BACB-1247-ED8EC601309B}"/>
              </a:ext>
            </a:extLst>
          </p:cNvPr>
          <p:cNvSpPr/>
          <p:nvPr userDrawn="1"/>
        </p:nvSpPr>
        <p:spPr>
          <a:xfrm>
            <a:off x="3348000" y="6240875"/>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F8EA9900-7907-6868-38CB-D8FD7F35D041}"/>
              </a:ext>
            </a:extLst>
          </p:cNvPr>
          <p:cNvSpPr/>
          <p:nvPr userDrawn="1"/>
        </p:nvSpPr>
        <p:spPr>
          <a:xfrm>
            <a:off x="6310200" y="6247187"/>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Single Corner Rounded 11">
            <a:extLst>
              <a:ext uri="{FF2B5EF4-FFF2-40B4-BE49-F238E27FC236}">
                <a16:creationId xmlns:a16="http://schemas.microsoft.com/office/drawing/2014/main" id="{D7223807-E762-56D3-0AE5-B705E6DC61FD}"/>
              </a:ext>
            </a:extLst>
          </p:cNvPr>
          <p:cNvSpPr/>
          <p:nvPr userDrawn="1"/>
        </p:nvSpPr>
        <p:spPr>
          <a:xfrm>
            <a:off x="9240000" y="6250144"/>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5105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3_Blank">
    <p:bg>
      <p:bgPr>
        <a:gradFill>
          <a:gsLst>
            <a:gs pos="0">
              <a:schemeClr val="tx2"/>
            </a:gs>
            <a:gs pos="63000">
              <a:schemeClr val="bg1"/>
            </a:gs>
            <a:gs pos="50000">
              <a:srgbClr val="ABC0E4"/>
            </a:gs>
            <a:gs pos="100000">
              <a:schemeClr val="bg1"/>
            </a:gs>
          </a:gsLst>
          <a:lin ang="18900000" scaled="1"/>
        </a:gradFill>
        <a:effectLst/>
      </p:bgPr>
    </p:bg>
    <p:spTree>
      <p:nvGrpSpPr>
        <p:cNvPr id="1" name=""/>
        <p:cNvGrpSpPr/>
        <p:nvPr/>
      </p:nvGrpSpPr>
      <p:grpSpPr>
        <a:xfrm>
          <a:off x="0" y="0"/>
          <a:ext cx="0" cy="0"/>
          <a:chOff x="0" y="0"/>
          <a:chExt cx="0" cy="0"/>
        </a:xfrm>
      </p:grpSpPr>
      <p:sp>
        <p:nvSpPr>
          <p:cNvPr id="9" name="Rectangle: Single Corner Rounded 8">
            <a:extLst>
              <a:ext uri="{FF2B5EF4-FFF2-40B4-BE49-F238E27FC236}">
                <a16:creationId xmlns:a16="http://schemas.microsoft.com/office/drawing/2014/main" id="{F6F1BEE3-405D-6B34-1846-2E955EA41AEB}"/>
              </a:ext>
            </a:extLst>
          </p:cNvPr>
          <p:cNvSpPr/>
          <p:nvPr userDrawn="1"/>
        </p:nvSpPr>
        <p:spPr>
          <a:xfrm>
            <a:off x="360000" y="6250144"/>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E5325875-D111-BACB-1247-ED8EC601309B}"/>
              </a:ext>
            </a:extLst>
          </p:cNvPr>
          <p:cNvSpPr/>
          <p:nvPr userDrawn="1"/>
        </p:nvSpPr>
        <p:spPr>
          <a:xfrm>
            <a:off x="3348000" y="6240875"/>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F8EA9900-7907-6868-38CB-D8FD7F35D041}"/>
              </a:ext>
            </a:extLst>
          </p:cNvPr>
          <p:cNvSpPr/>
          <p:nvPr userDrawn="1"/>
        </p:nvSpPr>
        <p:spPr>
          <a:xfrm>
            <a:off x="6310200" y="6247187"/>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Single Corner Rounded 11">
            <a:extLst>
              <a:ext uri="{FF2B5EF4-FFF2-40B4-BE49-F238E27FC236}">
                <a16:creationId xmlns:a16="http://schemas.microsoft.com/office/drawing/2014/main" id="{D7223807-E762-56D3-0AE5-B705E6DC61FD}"/>
              </a:ext>
            </a:extLst>
          </p:cNvPr>
          <p:cNvSpPr/>
          <p:nvPr userDrawn="1"/>
        </p:nvSpPr>
        <p:spPr>
          <a:xfrm>
            <a:off x="9240000" y="6250144"/>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55130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FD3DF78-5F15-A49F-0925-F1559359E6BA}"/>
              </a:ext>
            </a:extLst>
          </p:cNvPr>
          <p:cNvSpPr/>
          <p:nvPr userDrawn="1"/>
        </p:nvSpPr>
        <p:spPr>
          <a:xfrm>
            <a:off x="360000" y="5467149"/>
            <a:ext cx="11489524" cy="120373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37F0BCA-9F09-6F9E-2957-8737FDC542CF}"/>
              </a:ext>
            </a:extLst>
          </p:cNvPr>
          <p:cNvSpPr>
            <a:spLocks noGrp="1"/>
          </p:cNvSpPr>
          <p:nvPr>
            <p:ph type="title"/>
          </p:nvPr>
        </p:nvSpPr>
        <p:spPr>
          <a:xfrm>
            <a:off x="481263" y="5582652"/>
            <a:ext cx="4466122" cy="991403"/>
          </a:xfrm>
        </p:spPr>
        <p:txBody>
          <a:bodyPr anchor="b"/>
          <a:lstStyle>
            <a:lvl1pPr>
              <a:defRPr sz="32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FD9295B-6B8F-3480-6C5D-F319E1E2C4CE}"/>
              </a:ext>
            </a:extLst>
          </p:cNvPr>
          <p:cNvSpPr>
            <a:spLocks noGrp="1"/>
          </p:cNvSpPr>
          <p:nvPr>
            <p:ph idx="1"/>
          </p:nvPr>
        </p:nvSpPr>
        <p:spPr>
          <a:xfrm>
            <a:off x="360000" y="750050"/>
            <a:ext cx="11472000" cy="4620271"/>
          </a:xfrm>
        </p:spPr>
        <p:txBody>
          <a:bodyPr/>
          <a:lstStyle>
            <a:lvl1pPr>
              <a:defRPr sz="3200">
                <a:solidFill>
                  <a:schemeClr val="tx2"/>
                </a:solidFill>
                <a:latin typeface="Arial" panose="020B0604020202020204" pitchFamily="34" charset="0"/>
                <a:cs typeface="Arial" panose="020B0604020202020204" pitchFamily="34" charset="0"/>
              </a:defRPr>
            </a:lvl1pPr>
            <a:lvl2pPr>
              <a:defRPr sz="2800">
                <a:solidFill>
                  <a:schemeClr val="tx2"/>
                </a:solidFill>
                <a:latin typeface="Arial" panose="020B0604020202020204" pitchFamily="34" charset="0"/>
                <a:cs typeface="Arial" panose="020B0604020202020204" pitchFamily="34" charset="0"/>
              </a:defRPr>
            </a:lvl2pPr>
            <a:lvl3pPr>
              <a:defRPr sz="2400">
                <a:solidFill>
                  <a:schemeClr val="tx2"/>
                </a:solidFill>
                <a:latin typeface="Arial" panose="020B0604020202020204" pitchFamily="34" charset="0"/>
                <a:cs typeface="Arial" panose="020B0604020202020204" pitchFamily="34" charset="0"/>
              </a:defRPr>
            </a:lvl3pPr>
            <a:lvl4pPr>
              <a:defRPr sz="2000">
                <a:solidFill>
                  <a:schemeClr val="tx2"/>
                </a:solidFill>
                <a:latin typeface="Arial" panose="020B0604020202020204" pitchFamily="34" charset="0"/>
                <a:cs typeface="Arial" panose="020B0604020202020204" pitchFamily="34" charset="0"/>
              </a:defRPr>
            </a:lvl4pPr>
            <a:lvl5pPr>
              <a:defRPr sz="2000">
                <a:solidFill>
                  <a:schemeClr val="tx2"/>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C247FD-1B73-879D-37E9-A79E4538554A}"/>
              </a:ext>
            </a:extLst>
          </p:cNvPr>
          <p:cNvSpPr>
            <a:spLocks noGrp="1"/>
          </p:cNvSpPr>
          <p:nvPr>
            <p:ph type="body" sz="half" idx="2"/>
          </p:nvPr>
        </p:nvSpPr>
        <p:spPr>
          <a:xfrm>
            <a:off x="5084529" y="5582652"/>
            <a:ext cx="6626208" cy="991403"/>
          </a:xfrm>
        </p:spPr>
        <p:txBody>
          <a:bodyPr/>
          <a:lstStyle>
            <a:lvl1pPr marL="0" indent="0">
              <a:buNone/>
              <a:defRPr sz="1600">
                <a:solidFill>
                  <a:schemeClr val="bg1"/>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Rectangle: Single Corner Rounded 7">
            <a:extLst>
              <a:ext uri="{FF2B5EF4-FFF2-40B4-BE49-F238E27FC236}">
                <a16:creationId xmlns:a16="http://schemas.microsoft.com/office/drawing/2014/main" id="{DDE09FD9-50FC-D4FF-6800-8FECF9135749}"/>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8FF102FC-3E64-C871-D189-DB07DD0CE365}"/>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801CD0CE-B90A-B4CE-7699-A37C50D7E065}"/>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C11634A1-6465-9E9A-92C2-440F2FFF38A4}"/>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9138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A5FF6-81A9-2D71-912E-9579178751AF}"/>
              </a:ext>
            </a:extLst>
          </p:cNvPr>
          <p:cNvSpPr>
            <a:spLocks noGrp="1"/>
          </p:cNvSpPr>
          <p:nvPr>
            <p:ph type="title"/>
          </p:nvPr>
        </p:nvSpPr>
        <p:spPr>
          <a:xfrm>
            <a:off x="360000" y="5395619"/>
            <a:ext cx="11472000" cy="582993"/>
          </a:xfrm>
        </p:spPr>
        <p:txBody>
          <a:bodyPr anchor="b"/>
          <a:lstStyle>
            <a:lvl1pPr>
              <a:defRPr sz="3200" b="1">
                <a:solidFill>
                  <a:schemeClr val="tx2"/>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27B7D48D-421B-1835-C561-E89B46329CD6}"/>
              </a:ext>
            </a:extLst>
          </p:cNvPr>
          <p:cNvSpPr>
            <a:spLocks noGrp="1"/>
          </p:cNvSpPr>
          <p:nvPr>
            <p:ph type="pic" idx="1"/>
          </p:nvPr>
        </p:nvSpPr>
        <p:spPr>
          <a:xfrm>
            <a:off x="360000" y="738456"/>
            <a:ext cx="11472000" cy="4547230"/>
          </a:xfrm>
        </p:spPr>
        <p:txBody>
          <a:bodyPr/>
          <a:lstStyle>
            <a:lvl1pPr marL="0" indent="0">
              <a:buNone/>
              <a:defRPr sz="3200">
                <a:solidFill>
                  <a:schemeClr val="tx2"/>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57E8ADBB-4D51-683F-D25D-29AAD9575D51}"/>
              </a:ext>
            </a:extLst>
          </p:cNvPr>
          <p:cNvSpPr>
            <a:spLocks noGrp="1"/>
          </p:cNvSpPr>
          <p:nvPr>
            <p:ph type="body" sz="half" idx="2"/>
          </p:nvPr>
        </p:nvSpPr>
        <p:spPr>
          <a:xfrm>
            <a:off x="360000" y="6088545"/>
            <a:ext cx="11472000" cy="366468"/>
          </a:xfrm>
        </p:spPr>
        <p:txBody>
          <a:bodyPr/>
          <a:lstStyle>
            <a:lvl1pPr marL="0" indent="0">
              <a:buNone/>
              <a:defRPr sz="1600">
                <a:solidFill>
                  <a:schemeClr val="tx2"/>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Single Corner Rounded 7">
            <a:extLst>
              <a:ext uri="{FF2B5EF4-FFF2-40B4-BE49-F238E27FC236}">
                <a16:creationId xmlns:a16="http://schemas.microsoft.com/office/drawing/2014/main" id="{40F294E1-5AC5-3608-3635-24E7D6603267}"/>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C5CD5A89-E464-D985-3A61-EB255A795E99}"/>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D93103CB-37B2-B9A5-C7E9-0648978B2FDD}"/>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563C11CE-A6E0-B18E-A358-F8924730CF50}"/>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47131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gradFill>
          <a:gsLst>
            <a:gs pos="0">
              <a:schemeClr val="tx2"/>
            </a:gs>
            <a:gs pos="63000">
              <a:schemeClr val="bg1"/>
            </a:gs>
            <a:gs pos="50000">
              <a:srgbClr val="ABC0E4"/>
            </a:gs>
            <a:gs pos="100000">
              <a:schemeClr val="bg1"/>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A5FF6-81A9-2D71-912E-9579178751AF}"/>
              </a:ext>
            </a:extLst>
          </p:cNvPr>
          <p:cNvSpPr>
            <a:spLocks noGrp="1"/>
          </p:cNvSpPr>
          <p:nvPr>
            <p:ph type="title"/>
          </p:nvPr>
        </p:nvSpPr>
        <p:spPr>
          <a:xfrm>
            <a:off x="360000" y="5395619"/>
            <a:ext cx="11472000" cy="582993"/>
          </a:xfrm>
        </p:spPr>
        <p:txBody>
          <a:bodyPr anchor="b"/>
          <a:lstStyle>
            <a:lvl1pPr>
              <a:defRPr sz="3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27B7D48D-421B-1835-C561-E89B46329CD6}"/>
              </a:ext>
            </a:extLst>
          </p:cNvPr>
          <p:cNvSpPr>
            <a:spLocks noGrp="1"/>
          </p:cNvSpPr>
          <p:nvPr>
            <p:ph type="pic" idx="1"/>
          </p:nvPr>
        </p:nvSpPr>
        <p:spPr>
          <a:xfrm>
            <a:off x="360000" y="738456"/>
            <a:ext cx="11472000" cy="4547230"/>
          </a:xfrm>
        </p:spPr>
        <p:txBody>
          <a:bodyPr/>
          <a:lstStyle>
            <a:lvl1pPr marL="0" indent="0">
              <a:buNone/>
              <a:defRPr sz="3200">
                <a:solidFill>
                  <a:schemeClr val="tx2"/>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57E8ADBB-4D51-683F-D25D-29AAD9575D51}"/>
              </a:ext>
            </a:extLst>
          </p:cNvPr>
          <p:cNvSpPr>
            <a:spLocks noGrp="1"/>
          </p:cNvSpPr>
          <p:nvPr>
            <p:ph type="body" sz="half" idx="2"/>
          </p:nvPr>
        </p:nvSpPr>
        <p:spPr>
          <a:xfrm>
            <a:off x="360000" y="6088545"/>
            <a:ext cx="11472000" cy="366468"/>
          </a:xfrm>
        </p:spPr>
        <p:txBody>
          <a:bodyPr/>
          <a:lstStyle>
            <a:lvl1pPr marL="0" indent="0">
              <a:buNone/>
              <a:defRPr sz="1600">
                <a:solidFill>
                  <a:schemeClr val="bg1"/>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Single Corner Rounded 7">
            <a:extLst>
              <a:ext uri="{FF2B5EF4-FFF2-40B4-BE49-F238E27FC236}">
                <a16:creationId xmlns:a16="http://schemas.microsoft.com/office/drawing/2014/main" id="{40F294E1-5AC5-3608-3635-24E7D6603267}"/>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C5CD5A89-E464-D985-3A61-EB255A795E99}"/>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D93103CB-37B2-B9A5-C7E9-0648978B2FDD}"/>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563C11CE-A6E0-B18E-A358-F8924730CF50}"/>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28334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5810B-1C62-0A41-39A8-601D93DDFED2}"/>
              </a:ext>
            </a:extLst>
          </p:cNvPr>
          <p:cNvSpPr>
            <a:spLocks noGrp="1"/>
          </p:cNvSpPr>
          <p:nvPr>
            <p:ph type="title"/>
          </p:nvPr>
        </p:nvSpPr>
        <p:spPr>
          <a:xfrm>
            <a:off x="360000" y="678480"/>
            <a:ext cx="11472000" cy="1082832"/>
          </a:xfrm>
          <a:solidFill>
            <a:schemeClr val="tx2"/>
          </a:solidFill>
        </p:spPr>
        <p:txBody>
          <a:bodyPr/>
          <a:lstStyle>
            <a:lvl1pPr>
              <a:defRPr b="1" cap="none"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0395A63A-FDFE-098F-A434-2629B8DB6669}"/>
              </a:ext>
            </a:extLst>
          </p:cNvPr>
          <p:cNvSpPr>
            <a:spLocks noGrp="1"/>
          </p:cNvSpPr>
          <p:nvPr>
            <p:ph idx="1"/>
          </p:nvPr>
        </p:nvSpPr>
        <p:spPr>
          <a:xfrm>
            <a:off x="360000" y="1825624"/>
            <a:ext cx="11472000" cy="4676519"/>
          </a:xfrm>
        </p:spPr>
        <p:txBody>
          <a:bodyPr/>
          <a:lstStyle>
            <a:lvl1pPr>
              <a:defRPr>
                <a:solidFill>
                  <a:schemeClr val="tx2"/>
                </a:solidFill>
                <a:latin typeface="Arial" panose="020B0604020202020204" pitchFamily="34" charset="0"/>
                <a:cs typeface="Arial" panose="020B0604020202020204" pitchFamily="34" charset="0"/>
              </a:defRPr>
            </a:lvl1pPr>
            <a:lvl2pPr>
              <a:defRPr>
                <a:solidFill>
                  <a:schemeClr val="tx2"/>
                </a:solidFill>
                <a:latin typeface="Arial" panose="020B0604020202020204" pitchFamily="34" charset="0"/>
                <a:cs typeface="Arial" panose="020B0604020202020204" pitchFamily="34" charset="0"/>
              </a:defRPr>
            </a:lvl2pPr>
            <a:lvl3pPr>
              <a:defRPr>
                <a:solidFill>
                  <a:schemeClr val="tx2"/>
                </a:solidFill>
                <a:latin typeface="Arial" panose="020B0604020202020204" pitchFamily="34" charset="0"/>
                <a:cs typeface="Arial" panose="020B0604020202020204" pitchFamily="34" charset="0"/>
              </a:defRPr>
            </a:lvl3pPr>
            <a:lvl4pPr>
              <a:defRPr>
                <a:solidFill>
                  <a:schemeClr val="tx2"/>
                </a:solidFill>
                <a:latin typeface="Arial" panose="020B0604020202020204" pitchFamily="34" charset="0"/>
                <a:cs typeface="Arial" panose="020B0604020202020204" pitchFamily="34" charset="0"/>
              </a:defRPr>
            </a:lvl4pPr>
            <a:lvl5pPr>
              <a:defRPr>
                <a:solidFill>
                  <a:schemeClr val="tx2"/>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AF94C53A-BE20-7657-97EC-A8C32FFA3082}"/>
              </a:ext>
            </a:extLst>
          </p:cNvPr>
          <p:cNvSpPr/>
          <p:nvPr userDrawn="1"/>
        </p:nvSpPr>
        <p:spPr>
          <a:xfrm>
            <a:off x="12542930" y="4812336"/>
            <a:ext cx="360000"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Single Corner Rounded 7">
            <a:extLst>
              <a:ext uri="{FF2B5EF4-FFF2-40B4-BE49-F238E27FC236}">
                <a16:creationId xmlns:a16="http://schemas.microsoft.com/office/drawing/2014/main" id="{1779C2F1-9D0F-57BB-6605-9E5DA09786B4}"/>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E14CBEAF-F85E-2EF5-5D49-B2BF4CE58BEC}"/>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BE81212C-3AD9-2556-09BE-5105BE276A75}"/>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BA97BEFE-02B8-A1EE-EF91-9D41AD1C5F5C}"/>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2603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tx2"/>
            </a:gs>
            <a:gs pos="63000">
              <a:schemeClr val="bg1"/>
            </a:gs>
            <a:gs pos="50000">
              <a:srgbClr val="ABC0E4"/>
            </a:gs>
            <a:gs pos="100000">
              <a:schemeClr val="bg1"/>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AF56D-6F90-1779-39DE-296E71A27B0B}"/>
              </a:ext>
            </a:extLst>
          </p:cNvPr>
          <p:cNvSpPr>
            <a:spLocks noGrp="1"/>
          </p:cNvSpPr>
          <p:nvPr>
            <p:ph type="title"/>
          </p:nvPr>
        </p:nvSpPr>
        <p:spPr>
          <a:xfrm>
            <a:off x="377789" y="3220517"/>
            <a:ext cx="11560148" cy="1440000"/>
          </a:xfrm>
        </p:spPr>
        <p:txBody>
          <a:bodyPr anchor="b"/>
          <a:lstStyle>
            <a:lvl1pPr>
              <a:defRPr sz="6000" b="1" baseline="0">
                <a:solidFill>
                  <a:schemeClr val="tx2"/>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93AB0C-EA56-77C4-2A5F-7DF06CCC8E3B}"/>
              </a:ext>
            </a:extLst>
          </p:cNvPr>
          <p:cNvSpPr>
            <a:spLocks noGrp="1"/>
          </p:cNvSpPr>
          <p:nvPr>
            <p:ph type="body" idx="1"/>
          </p:nvPr>
        </p:nvSpPr>
        <p:spPr>
          <a:xfrm>
            <a:off x="377789" y="4760839"/>
            <a:ext cx="11527247" cy="720000"/>
          </a:xfrm>
        </p:spPr>
        <p:txBody>
          <a:bodyPr/>
          <a:lstStyle>
            <a:lvl1pPr marL="0" indent="0">
              <a:buNone/>
              <a:defRPr sz="2400" b="1">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descr="Text&#10;&#10;Description automatically generated with medium confidence">
            <a:extLst>
              <a:ext uri="{FF2B5EF4-FFF2-40B4-BE49-F238E27FC236}">
                <a16:creationId xmlns:a16="http://schemas.microsoft.com/office/drawing/2014/main" id="{321F97C4-31E1-FD80-843A-9997B0AFFA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2625" y="360000"/>
            <a:ext cx="3600000" cy="1157613"/>
          </a:xfrm>
          <a:prstGeom prst="rect">
            <a:avLst/>
          </a:prstGeom>
        </p:spPr>
      </p:pic>
      <p:sp>
        <p:nvSpPr>
          <p:cNvPr id="8" name="Rectangle: Single Corner Rounded 7">
            <a:extLst>
              <a:ext uri="{FF2B5EF4-FFF2-40B4-BE49-F238E27FC236}">
                <a16:creationId xmlns:a16="http://schemas.microsoft.com/office/drawing/2014/main" id="{0D84742D-8BFF-C5F0-FA1E-DEACCB95C376}"/>
              </a:ext>
            </a:extLst>
          </p:cNvPr>
          <p:cNvSpPr/>
          <p:nvPr userDrawn="1"/>
        </p:nvSpPr>
        <p:spPr>
          <a:xfrm>
            <a:off x="342477" y="360000"/>
            <a:ext cx="1800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A00B553E-D8B9-B295-CE76-A10416BB7BCB}"/>
              </a:ext>
            </a:extLst>
          </p:cNvPr>
          <p:cNvSpPr/>
          <p:nvPr userDrawn="1"/>
        </p:nvSpPr>
        <p:spPr>
          <a:xfrm>
            <a:off x="2508466" y="352650"/>
            <a:ext cx="1800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09FA700C-AD2A-9CA2-ECC1-500567DC8A59}"/>
              </a:ext>
            </a:extLst>
          </p:cNvPr>
          <p:cNvSpPr/>
          <p:nvPr userDrawn="1"/>
        </p:nvSpPr>
        <p:spPr>
          <a:xfrm>
            <a:off x="4668466" y="352650"/>
            <a:ext cx="1800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A67716AA-7356-7594-AB30-1811ADCFC6D7}"/>
              </a:ext>
            </a:extLst>
          </p:cNvPr>
          <p:cNvSpPr/>
          <p:nvPr userDrawn="1"/>
        </p:nvSpPr>
        <p:spPr>
          <a:xfrm>
            <a:off x="6828466" y="349498"/>
            <a:ext cx="1800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3E8D8210-278E-23A2-E74E-1190274BF457}"/>
              </a:ext>
            </a:extLst>
          </p:cNvPr>
          <p:cNvSpPr/>
          <p:nvPr userDrawn="1"/>
        </p:nvSpPr>
        <p:spPr>
          <a:xfrm>
            <a:off x="377789" y="5608920"/>
            <a:ext cx="11489524" cy="1249080"/>
          </a:xfrm>
          <a:prstGeom prst="rect">
            <a:avLst/>
          </a:prstGeom>
          <a:gradFill flip="none" rotWithShape="1">
            <a:gsLst>
              <a:gs pos="0">
                <a:schemeClr val="tx2"/>
              </a:gs>
              <a:gs pos="73000">
                <a:srgbClr val="3C3067"/>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Graphical user interface, application&#10;&#10;Description automatically generated">
            <a:extLst>
              <a:ext uri="{FF2B5EF4-FFF2-40B4-BE49-F238E27FC236}">
                <a16:creationId xmlns:a16="http://schemas.microsoft.com/office/drawing/2014/main" id="{91107844-FBDE-EAED-BC44-2B27F2F06F0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31358" y="5608921"/>
            <a:ext cx="3235955" cy="1249079"/>
          </a:xfrm>
          <a:prstGeom prst="rect">
            <a:avLst/>
          </a:prstGeom>
        </p:spPr>
      </p:pic>
    </p:spTree>
    <p:extLst>
      <p:ext uri="{BB962C8B-B14F-4D97-AF65-F5344CB8AC3E}">
        <p14:creationId xmlns:p14="http://schemas.microsoft.com/office/powerpoint/2010/main" val="66169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893C-A405-9002-1987-A8FF580956F5}"/>
              </a:ext>
            </a:extLst>
          </p:cNvPr>
          <p:cNvSpPr>
            <a:spLocks noGrp="1"/>
          </p:cNvSpPr>
          <p:nvPr>
            <p:ph type="title"/>
          </p:nvPr>
        </p:nvSpPr>
        <p:spPr>
          <a:xfrm>
            <a:off x="360000" y="681037"/>
            <a:ext cx="11472000" cy="1009651"/>
          </a:xfrm>
          <a:solidFill>
            <a:schemeClr val="tx2"/>
          </a:solidFill>
        </p:spPr>
        <p:txBody>
          <a:bodyPr vert="horz" lIns="91440" tIns="45720" rIns="91440" bIns="45720" rtlCol="0" anchor="ctr">
            <a:normAutofit/>
          </a:bodyPr>
          <a:lstStyle>
            <a:lvl1pPr>
              <a:defRPr lang="en-GB" b="1" cap="none" baseline="0">
                <a:solidFill>
                  <a:schemeClr val="bg1"/>
                </a:solidFill>
              </a:defRPr>
            </a:lvl1pPr>
          </a:lstStyle>
          <a:p>
            <a:pPr lvl="0"/>
            <a:r>
              <a:rPr lang="en-US" dirty="0"/>
              <a:t>Click to edit Master title style</a:t>
            </a:r>
            <a:endParaRPr lang="en-GB" dirty="0"/>
          </a:p>
        </p:txBody>
      </p:sp>
      <p:sp>
        <p:nvSpPr>
          <p:cNvPr id="3" name="Content Placeholder 2">
            <a:extLst>
              <a:ext uri="{FF2B5EF4-FFF2-40B4-BE49-F238E27FC236}">
                <a16:creationId xmlns:a16="http://schemas.microsoft.com/office/drawing/2014/main" id="{04761127-C9F4-7E51-5B89-C5A3615D6744}"/>
              </a:ext>
            </a:extLst>
          </p:cNvPr>
          <p:cNvSpPr>
            <a:spLocks noGrp="1"/>
          </p:cNvSpPr>
          <p:nvPr>
            <p:ph sz="half" idx="1"/>
          </p:nvPr>
        </p:nvSpPr>
        <p:spPr>
          <a:xfrm>
            <a:off x="360000" y="1825624"/>
            <a:ext cx="5659800" cy="4676519"/>
          </a:xfrm>
        </p:spPr>
        <p:txBody>
          <a:bodyPr/>
          <a:lstStyle>
            <a:lvl1pPr>
              <a:defRPr>
                <a:solidFill>
                  <a:schemeClr val="tx2"/>
                </a:solidFill>
                <a:latin typeface="Arial" panose="020B0604020202020204" pitchFamily="34" charset="0"/>
                <a:cs typeface="Arial" panose="020B0604020202020204" pitchFamily="34" charset="0"/>
              </a:defRPr>
            </a:lvl1pPr>
            <a:lvl2pPr>
              <a:defRPr>
                <a:solidFill>
                  <a:schemeClr val="tx2"/>
                </a:solidFill>
                <a:latin typeface="Arial" panose="020B0604020202020204" pitchFamily="34" charset="0"/>
                <a:cs typeface="Arial" panose="020B0604020202020204" pitchFamily="34" charset="0"/>
              </a:defRPr>
            </a:lvl2pPr>
            <a:lvl3pPr>
              <a:defRPr>
                <a:solidFill>
                  <a:schemeClr val="tx2"/>
                </a:solidFill>
                <a:latin typeface="Arial" panose="020B0604020202020204" pitchFamily="34" charset="0"/>
                <a:cs typeface="Arial" panose="020B0604020202020204" pitchFamily="34" charset="0"/>
              </a:defRPr>
            </a:lvl3pPr>
            <a:lvl4pPr>
              <a:defRPr>
                <a:solidFill>
                  <a:schemeClr val="tx2"/>
                </a:solidFill>
                <a:latin typeface="Arial" panose="020B0604020202020204" pitchFamily="34" charset="0"/>
                <a:cs typeface="Arial" panose="020B0604020202020204" pitchFamily="34" charset="0"/>
              </a:defRPr>
            </a:lvl4pPr>
            <a:lvl5pPr>
              <a:defRPr>
                <a:solidFill>
                  <a:schemeClr val="tx2"/>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3BD79B-65DA-44A9-B8DB-66E60FDE550E}"/>
              </a:ext>
            </a:extLst>
          </p:cNvPr>
          <p:cNvSpPr>
            <a:spLocks noGrp="1"/>
          </p:cNvSpPr>
          <p:nvPr>
            <p:ph sz="half" idx="2"/>
          </p:nvPr>
        </p:nvSpPr>
        <p:spPr>
          <a:xfrm>
            <a:off x="6172200" y="1825625"/>
            <a:ext cx="5659800" cy="4667250"/>
          </a:xfrm>
        </p:spPr>
        <p:txBody>
          <a:bodyPr/>
          <a:lstStyle>
            <a:lvl1pPr>
              <a:defRPr>
                <a:solidFill>
                  <a:schemeClr val="tx2"/>
                </a:solidFill>
                <a:latin typeface="Arial" panose="020B0604020202020204" pitchFamily="34" charset="0"/>
                <a:cs typeface="Arial" panose="020B0604020202020204" pitchFamily="34" charset="0"/>
              </a:defRPr>
            </a:lvl1pPr>
            <a:lvl2pPr>
              <a:defRPr>
                <a:solidFill>
                  <a:schemeClr val="tx2"/>
                </a:solidFill>
                <a:latin typeface="Arial" panose="020B0604020202020204" pitchFamily="34" charset="0"/>
                <a:cs typeface="Arial" panose="020B0604020202020204" pitchFamily="34" charset="0"/>
              </a:defRPr>
            </a:lvl2pPr>
            <a:lvl3pPr>
              <a:defRPr>
                <a:solidFill>
                  <a:schemeClr val="tx2"/>
                </a:solidFill>
                <a:latin typeface="Arial" panose="020B0604020202020204" pitchFamily="34" charset="0"/>
                <a:cs typeface="Arial" panose="020B0604020202020204" pitchFamily="34" charset="0"/>
              </a:defRPr>
            </a:lvl3pPr>
            <a:lvl4pPr>
              <a:defRPr>
                <a:solidFill>
                  <a:schemeClr val="tx2"/>
                </a:solidFill>
                <a:latin typeface="Arial" panose="020B0604020202020204" pitchFamily="34" charset="0"/>
                <a:cs typeface="Arial" panose="020B0604020202020204" pitchFamily="34" charset="0"/>
              </a:defRPr>
            </a:lvl4pPr>
            <a:lvl5pPr>
              <a:defRPr>
                <a:solidFill>
                  <a:schemeClr val="tx2"/>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Single Corner Rounded 7">
            <a:extLst>
              <a:ext uri="{FF2B5EF4-FFF2-40B4-BE49-F238E27FC236}">
                <a16:creationId xmlns:a16="http://schemas.microsoft.com/office/drawing/2014/main" id="{3D14486B-1116-F750-6AAF-F35A2B1AA355}"/>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C2DEF368-8B9D-BE93-C2DB-575CA6CD102A}"/>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Single Corner Rounded 9">
            <a:extLst>
              <a:ext uri="{FF2B5EF4-FFF2-40B4-BE49-F238E27FC236}">
                <a16:creationId xmlns:a16="http://schemas.microsoft.com/office/drawing/2014/main" id="{210E55DA-C621-8037-19F5-6486A3E01E51}"/>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80090559-C685-76F7-7977-B9C745514D5B}"/>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068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B6CF-77BC-3CD8-0B29-E7B42C405A25}"/>
              </a:ext>
            </a:extLst>
          </p:cNvPr>
          <p:cNvSpPr>
            <a:spLocks noGrp="1"/>
          </p:cNvSpPr>
          <p:nvPr>
            <p:ph type="title"/>
          </p:nvPr>
        </p:nvSpPr>
        <p:spPr>
          <a:xfrm>
            <a:off x="360000" y="668337"/>
            <a:ext cx="11472000" cy="1022351"/>
          </a:xfrm>
          <a:solidFill>
            <a:schemeClr val="tx2"/>
          </a:solidFill>
        </p:spPr>
        <p:txBody>
          <a:bodyPr vert="horz" lIns="91440" tIns="45720" rIns="91440" bIns="45720" rtlCol="0" anchor="ctr">
            <a:normAutofit/>
          </a:bodyPr>
          <a:lstStyle>
            <a:lvl1pPr>
              <a:defRPr lang="en-GB" b="1" cap="none" baseline="0">
                <a:solidFill>
                  <a:schemeClr val="bg1"/>
                </a:solidFill>
              </a:defRPr>
            </a:lvl1pPr>
          </a:lstStyle>
          <a:p>
            <a:pPr lvl="0"/>
            <a:r>
              <a:rPr lang="en-US" dirty="0"/>
              <a:t>Click to edit Master title style</a:t>
            </a:r>
            <a:endParaRPr lang="en-GB" dirty="0"/>
          </a:p>
        </p:txBody>
      </p:sp>
      <p:sp>
        <p:nvSpPr>
          <p:cNvPr id="3" name="Text Placeholder 2">
            <a:extLst>
              <a:ext uri="{FF2B5EF4-FFF2-40B4-BE49-F238E27FC236}">
                <a16:creationId xmlns:a16="http://schemas.microsoft.com/office/drawing/2014/main" id="{14657BA2-25A4-B813-32B6-0C92EC5409FC}"/>
              </a:ext>
            </a:extLst>
          </p:cNvPr>
          <p:cNvSpPr>
            <a:spLocks noGrp="1"/>
          </p:cNvSpPr>
          <p:nvPr>
            <p:ph type="body" idx="1"/>
          </p:nvPr>
        </p:nvSpPr>
        <p:spPr>
          <a:xfrm>
            <a:off x="360000" y="1681163"/>
            <a:ext cx="5637575" cy="823912"/>
          </a:xfrm>
        </p:spPr>
        <p:txBody>
          <a:bodyPr anchor="b"/>
          <a:lstStyle>
            <a:lvl1pPr marL="0" indent="0">
              <a:buNone/>
              <a:defRPr sz="2400" b="1">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4C182375-3D47-F10C-530A-4088B6CF4456}"/>
              </a:ext>
            </a:extLst>
          </p:cNvPr>
          <p:cNvSpPr>
            <a:spLocks noGrp="1"/>
          </p:cNvSpPr>
          <p:nvPr>
            <p:ph sz="half" idx="2"/>
          </p:nvPr>
        </p:nvSpPr>
        <p:spPr>
          <a:xfrm>
            <a:off x="360000" y="2505074"/>
            <a:ext cx="5637575" cy="3997069"/>
          </a:xfrm>
        </p:spPr>
        <p:txBody>
          <a:bodyPr/>
          <a:lstStyle>
            <a:lvl1pPr>
              <a:defRPr>
                <a:solidFill>
                  <a:schemeClr val="tx2"/>
                </a:solidFill>
                <a:latin typeface="Arial" panose="020B0604020202020204" pitchFamily="34" charset="0"/>
                <a:cs typeface="Arial" panose="020B0604020202020204" pitchFamily="34" charset="0"/>
              </a:defRPr>
            </a:lvl1pPr>
            <a:lvl2pPr>
              <a:defRPr>
                <a:solidFill>
                  <a:schemeClr val="tx2"/>
                </a:solidFill>
                <a:latin typeface="Arial" panose="020B0604020202020204" pitchFamily="34" charset="0"/>
                <a:cs typeface="Arial" panose="020B0604020202020204" pitchFamily="34" charset="0"/>
              </a:defRPr>
            </a:lvl2pPr>
            <a:lvl3pPr>
              <a:defRPr>
                <a:solidFill>
                  <a:schemeClr val="tx2"/>
                </a:solidFill>
                <a:latin typeface="Arial" panose="020B0604020202020204" pitchFamily="34" charset="0"/>
                <a:cs typeface="Arial" panose="020B0604020202020204" pitchFamily="34" charset="0"/>
              </a:defRPr>
            </a:lvl3pPr>
            <a:lvl4pPr>
              <a:defRPr>
                <a:solidFill>
                  <a:schemeClr val="tx2"/>
                </a:solidFill>
                <a:latin typeface="Arial" panose="020B0604020202020204" pitchFamily="34" charset="0"/>
                <a:cs typeface="Arial" panose="020B0604020202020204" pitchFamily="34" charset="0"/>
              </a:defRPr>
            </a:lvl4pPr>
            <a:lvl5pPr>
              <a:defRPr>
                <a:solidFill>
                  <a:schemeClr val="tx2"/>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0890C1C-C95C-9904-E4D1-84F6FCD0F0DF}"/>
              </a:ext>
            </a:extLst>
          </p:cNvPr>
          <p:cNvSpPr>
            <a:spLocks noGrp="1"/>
          </p:cNvSpPr>
          <p:nvPr>
            <p:ph type="body" sz="quarter" idx="3"/>
          </p:nvPr>
        </p:nvSpPr>
        <p:spPr>
          <a:xfrm>
            <a:off x="6172200" y="1681163"/>
            <a:ext cx="5659800" cy="823912"/>
          </a:xfrm>
        </p:spPr>
        <p:txBody>
          <a:bodyPr anchor="b"/>
          <a:lstStyle>
            <a:lvl1pPr marL="0" indent="0">
              <a:buNone/>
              <a:defRPr sz="2400" b="1">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A47B69-2A8C-0767-6A89-ED2E9D26DBCF}"/>
              </a:ext>
            </a:extLst>
          </p:cNvPr>
          <p:cNvSpPr>
            <a:spLocks noGrp="1"/>
          </p:cNvSpPr>
          <p:nvPr>
            <p:ph sz="quarter" idx="4"/>
          </p:nvPr>
        </p:nvSpPr>
        <p:spPr>
          <a:xfrm>
            <a:off x="6172199" y="2505075"/>
            <a:ext cx="5659799" cy="3987800"/>
          </a:xfrm>
        </p:spPr>
        <p:txBody>
          <a:bodyPr/>
          <a:lstStyle>
            <a:lvl1pPr>
              <a:defRPr>
                <a:solidFill>
                  <a:schemeClr val="tx2"/>
                </a:solidFill>
                <a:latin typeface="Arial" panose="020B0604020202020204" pitchFamily="34" charset="0"/>
                <a:cs typeface="Arial" panose="020B0604020202020204" pitchFamily="34" charset="0"/>
              </a:defRPr>
            </a:lvl1pPr>
            <a:lvl2pPr>
              <a:defRPr>
                <a:solidFill>
                  <a:schemeClr val="tx2"/>
                </a:solidFill>
                <a:latin typeface="Arial" panose="020B0604020202020204" pitchFamily="34" charset="0"/>
                <a:cs typeface="Arial" panose="020B0604020202020204" pitchFamily="34" charset="0"/>
              </a:defRPr>
            </a:lvl2pPr>
            <a:lvl3pPr>
              <a:defRPr>
                <a:solidFill>
                  <a:schemeClr val="tx2"/>
                </a:solidFill>
                <a:latin typeface="Arial" panose="020B0604020202020204" pitchFamily="34" charset="0"/>
                <a:cs typeface="Arial" panose="020B0604020202020204" pitchFamily="34" charset="0"/>
              </a:defRPr>
            </a:lvl3pPr>
            <a:lvl4pPr>
              <a:defRPr>
                <a:solidFill>
                  <a:schemeClr val="tx2"/>
                </a:solidFill>
                <a:latin typeface="Arial" panose="020B0604020202020204" pitchFamily="34" charset="0"/>
                <a:cs typeface="Arial" panose="020B0604020202020204" pitchFamily="34" charset="0"/>
              </a:defRPr>
            </a:lvl4pPr>
            <a:lvl5pPr>
              <a:defRPr>
                <a:solidFill>
                  <a:schemeClr val="tx2"/>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Rectangle: Single Corner Rounded 9">
            <a:extLst>
              <a:ext uri="{FF2B5EF4-FFF2-40B4-BE49-F238E27FC236}">
                <a16:creationId xmlns:a16="http://schemas.microsoft.com/office/drawing/2014/main" id="{9CCDB72B-9F92-E758-5A2C-7A9928F63E53}"/>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Single Corner Rounded 10">
            <a:extLst>
              <a:ext uri="{FF2B5EF4-FFF2-40B4-BE49-F238E27FC236}">
                <a16:creationId xmlns:a16="http://schemas.microsoft.com/office/drawing/2014/main" id="{C9B98FD7-CEF2-09BF-789F-9F28AF242E0D}"/>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Single Corner Rounded 11">
            <a:extLst>
              <a:ext uri="{FF2B5EF4-FFF2-40B4-BE49-F238E27FC236}">
                <a16:creationId xmlns:a16="http://schemas.microsoft.com/office/drawing/2014/main" id="{7648C35B-D9FE-F008-3887-5D0128D9F2E2}"/>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Single Corner Rounded 12">
            <a:extLst>
              <a:ext uri="{FF2B5EF4-FFF2-40B4-BE49-F238E27FC236}">
                <a16:creationId xmlns:a16="http://schemas.microsoft.com/office/drawing/2014/main" id="{6908C171-E714-3CC0-31C5-CD5FB38CB701}"/>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073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FDFA-3E6D-EEFC-6F3E-59ECBFE0815D}"/>
              </a:ext>
            </a:extLst>
          </p:cNvPr>
          <p:cNvSpPr>
            <a:spLocks noGrp="1"/>
          </p:cNvSpPr>
          <p:nvPr>
            <p:ph type="title"/>
          </p:nvPr>
        </p:nvSpPr>
        <p:spPr>
          <a:xfrm>
            <a:off x="385010" y="721895"/>
            <a:ext cx="11446990" cy="1211524"/>
          </a:xfrm>
          <a:solidFill>
            <a:schemeClr val="tx2"/>
          </a:solidFill>
        </p:spPr>
        <p:txBody>
          <a:bodyPr vert="horz" lIns="91440" tIns="45720" rIns="91440" bIns="45720" rtlCol="0" anchor="ctr">
            <a:normAutofit/>
          </a:bodyPr>
          <a:lstStyle>
            <a:lvl1pPr>
              <a:defRPr lang="en-GB" b="1" cap="none" baseline="0">
                <a:solidFill>
                  <a:schemeClr val="bg1"/>
                </a:solidFill>
              </a:defRPr>
            </a:lvl1pPr>
          </a:lstStyle>
          <a:p>
            <a:pPr lvl="0"/>
            <a:r>
              <a:rPr lang="en-US"/>
              <a:t>Click to edit Master title style</a:t>
            </a:r>
            <a:endParaRPr lang="en-GB"/>
          </a:p>
        </p:txBody>
      </p:sp>
      <p:sp>
        <p:nvSpPr>
          <p:cNvPr id="6" name="Rectangle: Single Corner Rounded 5">
            <a:extLst>
              <a:ext uri="{FF2B5EF4-FFF2-40B4-BE49-F238E27FC236}">
                <a16:creationId xmlns:a16="http://schemas.microsoft.com/office/drawing/2014/main" id="{084FD889-77F4-2282-472C-E99E08236B53}"/>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Single Corner Rounded 6">
            <a:extLst>
              <a:ext uri="{FF2B5EF4-FFF2-40B4-BE49-F238E27FC236}">
                <a16:creationId xmlns:a16="http://schemas.microsoft.com/office/drawing/2014/main" id="{7EB17BE8-3808-8A45-2E82-F3F0A80B382F}"/>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Single Corner Rounded 7">
            <a:extLst>
              <a:ext uri="{FF2B5EF4-FFF2-40B4-BE49-F238E27FC236}">
                <a16:creationId xmlns:a16="http://schemas.microsoft.com/office/drawing/2014/main" id="{8FC83A76-78C9-74AD-0553-4CD4E50B4116}"/>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9FDDB156-7FF7-A756-5161-428343482F69}"/>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4213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bg>
      <p:bgPr>
        <a:gradFill>
          <a:gsLst>
            <a:gs pos="0">
              <a:schemeClr val="tx2"/>
            </a:gs>
            <a:gs pos="63000">
              <a:schemeClr val="bg1"/>
            </a:gs>
            <a:gs pos="50000">
              <a:srgbClr val="ABC0E4"/>
            </a:gs>
            <a:gs pos="100000">
              <a:schemeClr val="bg1"/>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FDFA-3E6D-EEFC-6F3E-59ECBFE0815D}"/>
              </a:ext>
            </a:extLst>
          </p:cNvPr>
          <p:cNvSpPr>
            <a:spLocks noGrp="1"/>
          </p:cNvSpPr>
          <p:nvPr>
            <p:ph type="title"/>
          </p:nvPr>
        </p:nvSpPr>
        <p:spPr>
          <a:xfrm>
            <a:off x="385010" y="721895"/>
            <a:ext cx="11446990" cy="1211524"/>
          </a:xfrm>
          <a:solidFill>
            <a:schemeClr val="tx2"/>
          </a:solidFill>
        </p:spPr>
        <p:txBody>
          <a:bodyPr vert="horz" lIns="91440" tIns="45720" rIns="91440" bIns="45720" rtlCol="0" anchor="ctr">
            <a:normAutofit/>
          </a:bodyPr>
          <a:lstStyle>
            <a:lvl1pPr>
              <a:defRPr lang="en-GB" b="1" cap="none" baseline="0">
                <a:solidFill>
                  <a:schemeClr val="bg1"/>
                </a:solidFill>
              </a:defRPr>
            </a:lvl1pPr>
          </a:lstStyle>
          <a:p>
            <a:pPr lvl="0"/>
            <a:r>
              <a:rPr lang="en-US"/>
              <a:t>Click to edit Master title style</a:t>
            </a:r>
            <a:endParaRPr lang="en-GB"/>
          </a:p>
        </p:txBody>
      </p:sp>
      <p:sp>
        <p:nvSpPr>
          <p:cNvPr id="6" name="Rectangle: Single Corner Rounded 5">
            <a:extLst>
              <a:ext uri="{FF2B5EF4-FFF2-40B4-BE49-F238E27FC236}">
                <a16:creationId xmlns:a16="http://schemas.microsoft.com/office/drawing/2014/main" id="{084FD889-77F4-2282-472C-E99E08236B53}"/>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Single Corner Rounded 6">
            <a:extLst>
              <a:ext uri="{FF2B5EF4-FFF2-40B4-BE49-F238E27FC236}">
                <a16:creationId xmlns:a16="http://schemas.microsoft.com/office/drawing/2014/main" id="{7EB17BE8-3808-8A45-2E82-F3F0A80B382F}"/>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Single Corner Rounded 7">
            <a:extLst>
              <a:ext uri="{FF2B5EF4-FFF2-40B4-BE49-F238E27FC236}">
                <a16:creationId xmlns:a16="http://schemas.microsoft.com/office/drawing/2014/main" id="{8FC83A76-78C9-74AD-0553-4CD4E50B4116}"/>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Single Corner Rounded 8">
            <a:extLst>
              <a:ext uri="{FF2B5EF4-FFF2-40B4-BE49-F238E27FC236}">
                <a16:creationId xmlns:a16="http://schemas.microsoft.com/office/drawing/2014/main" id="{9FDDB156-7FF7-A756-5161-428343482F69}"/>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1669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Single Corner Rounded 4">
            <a:extLst>
              <a:ext uri="{FF2B5EF4-FFF2-40B4-BE49-F238E27FC236}">
                <a16:creationId xmlns:a16="http://schemas.microsoft.com/office/drawing/2014/main" id="{6A65206F-01E1-DEFA-545A-32F27721960F}"/>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Single Corner Rounded 5">
            <a:extLst>
              <a:ext uri="{FF2B5EF4-FFF2-40B4-BE49-F238E27FC236}">
                <a16:creationId xmlns:a16="http://schemas.microsoft.com/office/drawing/2014/main" id="{28DEF950-5D7A-C4F8-BFBB-DA70B9B80FFC}"/>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Single Corner Rounded 6">
            <a:extLst>
              <a:ext uri="{FF2B5EF4-FFF2-40B4-BE49-F238E27FC236}">
                <a16:creationId xmlns:a16="http://schemas.microsoft.com/office/drawing/2014/main" id="{42E544DE-A47B-FEA5-D501-281CC4CB44CF}"/>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Single Corner Rounded 7">
            <a:extLst>
              <a:ext uri="{FF2B5EF4-FFF2-40B4-BE49-F238E27FC236}">
                <a16:creationId xmlns:a16="http://schemas.microsoft.com/office/drawing/2014/main" id="{86D08B2A-9108-659D-1AEF-C0A3FAB2AEAA}"/>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23107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bg>
      <p:bgPr>
        <a:gradFill>
          <a:gsLst>
            <a:gs pos="0">
              <a:schemeClr val="tx2"/>
            </a:gs>
            <a:gs pos="63000">
              <a:schemeClr val="bg1"/>
            </a:gs>
            <a:gs pos="50000">
              <a:srgbClr val="ABC0E4"/>
            </a:gs>
            <a:gs pos="100000">
              <a:schemeClr val="bg1"/>
            </a:gs>
          </a:gsLst>
          <a:lin ang="18900000" scaled="1"/>
        </a:gradFill>
        <a:effectLst/>
      </p:bgPr>
    </p:bg>
    <p:spTree>
      <p:nvGrpSpPr>
        <p:cNvPr id="1" name=""/>
        <p:cNvGrpSpPr/>
        <p:nvPr/>
      </p:nvGrpSpPr>
      <p:grpSpPr>
        <a:xfrm>
          <a:off x="0" y="0"/>
          <a:ext cx="0" cy="0"/>
          <a:chOff x="0" y="0"/>
          <a:chExt cx="0" cy="0"/>
        </a:xfrm>
      </p:grpSpPr>
      <p:sp>
        <p:nvSpPr>
          <p:cNvPr id="5" name="Rectangle: Single Corner Rounded 4">
            <a:extLst>
              <a:ext uri="{FF2B5EF4-FFF2-40B4-BE49-F238E27FC236}">
                <a16:creationId xmlns:a16="http://schemas.microsoft.com/office/drawing/2014/main" id="{6A65206F-01E1-DEFA-545A-32F27721960F}"/>
              </a:ext>
            </a:extLst>
          </p:cNvPr>
          <p:cNvSpPr/>
          <p:nvPr userDrawn="1"/>
        </p:nvSpPr>
        <p:spPr>
          <a:xfrm>
            <a:off x="360000" y="365125"/>
            <a:ext cx="2592000" cy="252000"/>
          </a:xfrm>
          <a:prstGeom prst="round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Single Corner Rounded 5">
            <a:extLst>
              <a:ext uri="{FF2B5EF4-FFF2-40B4-BE49-F238E27FC236}">
                <a16:creationId xmlns:a16="http://schemas.microsoft.com/office/drawing/2014/main" id="{28DEF950-5D7A-C4F8-BFBB-DA70B9B80FFC}"/>
              </a:ext>
            </a:extLst>
          </p:cNvPr>
          <p:cNvSpPr/>
          <p:nvPr userDrawn="1"/>
        </p:nvSpPr>
        <p:spPr>
          <a:xfrm>
            <a:off x="3348000" y="355856"/>
            <a:ext cx="2592000" cy="252000"/>
          </a:xfrm>
          <a:prstGeom prst="round1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Single Corner Rounded 6">
            <a:extLst>
              <a:ext uri="{FF2B5EF4-FFF2-40B4-BE49-F238E27FC236}">
                <a16:creationId xmlns:a16="http://schemas.microsoft.com/office/drawing/2014/main" id="{42E544DE-A47B-FEA5-D501-281CC4CB44CF}"/>
              </a:ext>
            </a:extLst>
          </p:cNvPr>
          <p:cNvSpPr/>
          <p:nvPr userDrawn="1"/>
        </p:nvSpPr>
        <p:spPr>
          <a:xfrm>
            <a:off x="6310200" y="362168"/>
            <a:ext cx="2592000" cy="252000"/>
          </a:xfrm>
          <a:prstGeom prst="round1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Single Corner Rounded 7">
            <a:extLst>
              <a:ext uri="{FF2B5EF4-FFF2-40B4-BE49-F238E27FC236}">
                <a16:creationId xmlns:a16="http://schemas.microsoft.com/office/drawing/2014/main" id="{86D08B2A-9108-659D-1AEF-C0A3FAB2AEAA}"/>
              </a:ext>
            </a:extLst>
          </p:cNvPr>
          <p:cNvSpPr/>
          <p:nvPr userDrawn="1"/>
        </p:nvSpPr>
        <p:spPr>
          <a:xfrm>
            <a:off x="9240000" y="365125"/>
            <a:ext cx="2592000" cy="252000"/>
          </a:xfrm>
          <a:prstGeom prst="round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7723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FEEE0A-ABD1-F2AF-6F3E-A08685BF2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5787F0-AB68-3D38-6D23-8234F77A1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CA4121-7A73-6F03-6053-14C6CB307A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FC27EE3D-8D61-4FD7-AD8B-6F576CDB6039}" type="datetimeFigureOut">
              <a:rPr lang="en-GB" smtClean="0"/>
              <a:pPr/>
              <a:t>07/06/2023</a:t>
            </a:fld>
            <a:endParaRPr lang="en-GB"/>
          </a:p>
        </p:txBody>
      </p:sp>
      <p:sp>
        <p:nvSpPr>
          <p:cNvPr id="5" name="Footer Placeholder 4">
            <a:extLst>
              <a:ext uri="{FF2B5EF4-FFF2-40B4-BE49-F238E27FC236}">
                <a16:creationId xmlns:a16="http://schemas.microsoft.com/office/drawing/2014/main" id="{AFE7510C-90F1-585D-CC46-A4CB4F111D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682E2F66-8908-1B38-497E-5B416F1313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768ADAB1-71B1-46B9-B3D5-0CBACA01A5BD}" type="slidenum">
              <a:rPr lang="en-GB" smtClean="0"/>
              <a:pPr/>
              <a:t>‹#›</a:t>
            </a:fld>
            <a:endParaRPr lang="en-GB"/>
          </a:p>
        </p:txBody>
      </p:sp>
    </p:spTree>
    <p:extLst>
      <p:ext uri="{BB962C8B-B14F-4D97-AF65-F5344CB8AC3E}">
        <p14:creationId xmlns:p14="http://schemas.microsoft.com/office/powerpoint/2010/main" val="306134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5" r:id="rId8"/>
    <p:sldLayoutId id="2147483662" r:id="rId9"/>
    <p:sldLayoutId id="2147483660" r:id="rId10"/>
    <p:sldLayoutId id="2147483663" r:id="rId11"/>
    <p:sldLayoutId id="2147483656" r:id="rId12"/>
    <p:sldLayoutId id="2147483657" r:id="rId13"/>
    <p:sldLayoutId id="2147483665" r:id="rId14"/>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06DD-7503-C7CF-30FE-D62B81228A8D}"/>
              </a:ext>
            </a:extLst>
          </p:cNvPr>
          <p:cNvSpPr>
            <a:spLocks noGrp="1"/>
          </p:cNvSpPr>
          <p:nvPr>
            <p:ph type="ctrTitle"/>
          </p:nvPr>
        </p:nvSpPr>
        <p:spPr/>
        <p:txBody>
          <a:bodyPr/>
          <a:lstStyle/>
          <a:p>
            <a:r>
              <a:rPr lang="en-GB" dirty="0"/>
              <a:t>Planning for Integrated Care In General Practice (PIC GP) in LLR</a:t>
            </a:r>
          </a:p>
        </p:txBody>
      </p:sp>
      <p:sp>
        <p:nvSpPr>
          <p:cNvPr id="3" name="Subtitle 2">
            <a:extLst>
              <a:ext uri="{FF2B5EF4-FFF2-40B4-BE49-F238E27FC236}">
                <a16:creationId xmlns:a16="http://schemas.microsoft.com/office/drawing/2014/main" id="{31376B2E-7763-1C6B-EB28-21AD4D6B823F}"/>
              </a:ext>
            </a:extLst>
          </p:cNvPr>
          <p:cNvSpPr>
            <a:spLocks noGrp="1"/>
          </p:cNvSpPr>
          <p:nvPr>
            <p:ph type="subTitle" idx="1"/>
          </p:nvPr>
        </p:nvSpPr>
        <p:spPr>
          <a:xfrm>
            <a:off x="360000" y="4340154"/>
            <a:ext cx="11471999" cy="576000"/>
          </a:xfrm>
        </p:spPr>
        <p:txBody>
          <a:bodyPr>
            <a:normAutofit fontScale="47500" lnSpcReduction="20000"/>
          </a:bodyPr>
          <a:lstStyle/>
          <a:p>
            <a:endParaRPr lang="en-GB" dirty="0"/>
          </a:p>
          <a:p>
            <a:r>
              <a:rPr lang="en-GB" dirty="0"/>
              <a:t>Mark Pierce, Head of Population Health, NHS LLR ICB</a:t>
            </a:r>
          </a:p>
          <a:p>
            <a:endParaRPr lang="en-GB" dirty="0"/>
          </a:p>
        </p:txBody>
      </p:sp>
    </p:spTree>
    <p:extLst>
      <p:ext uri="{BB962C8B-B14F-4D97-AF65-F5344CB8AC3E}">
        <p14:creationId xmlns:p14="http://schemas.microsoft.com/office/powerpoint/2010/main" val="3410351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1A4E0-6B10-4860-90FB-0D8DADC5AB6F}"/>
              </a:ext>
            </a:extLst>
          </p:cNvPr>
          <p:cNvSpPr txBox="1">
            <a:spLocks/>
          </p:cNvSpPr>
          <p:nvPr/>
        </p:nvSpPr>
        <p:spPr>
          <a:xfrm>
            <a:off x="1382912" y="335996"/>
            <a:ext cx="8543925" cy="7969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prstClr val="black"/>
                </a:solidFill>
                <a:latin typeface="Gill Sans MT" panose="020B0502020104020203" pitchFamily="34" charset="0"/>
              </a:rPr>
              <a:t>Multimorbidity Drives Cost</a:t>
            </a:r>
          </a:p>
        </p:txBody>
      </p:sp>
      <p:sp>
        <p:nvSpPr>
          <p:cNvPr id="3" name="TextBox 2">
            <a:extLst>
              <a:ext uri="{FF2B5EF4-FFF2-40B4-BE49-F238E27FC236}">
                <a16:creationId xmlns:a16="http://schemas.microsoft.com/office/drawing/2014/main" id="{3E4A39BC-DEBE-4A85-90E1-577BDA312563}"/>
              </a:ext>
            </a:extLst>
          </p:cNvPr>
          <p:cNvSpPr txBox="1"/>
          <p:nvPr/>
        </p:nvSpPr>
        <p:spPr>
          <a:xfrm>
            <a:off x="1275831" y="1435585"/>
            <a:ext cx="8432950" cy="400110"/>
          </a:xfrm>
          <a:prstGeom prst="rect">
            <a:avLst/>
          </a:prstGeom>
          <a:noFill/>
        </p:spPr>
        <p:txBody>
          <a:bodyPr wrap="square" rtlCol="0">
            <a:spAutoFit/>
          </a:bodyPr>
          <a:lstStyle/>
          <a:p>
            <a:r>
              <a:rPr lang="en-GB" sz="2000" dirty="0">
                <a:solidFill>
                  <a:prstClr val="black"/>
                </a:solidFill>
                <a:latin typeface="Gill Sans MT" panose="020B0502020104020203" pitchFamily="34" charset="0"/>
              </a:rPr>
              <a:t>Increasing multimorbidity is associated with higher costs and resource use:</a:t>
            </a:r>
          </a:p>
        </p:txBody>
      </p:sp>
      <p:pic>
        <p:nvPicPr>
          <p:cNvPr id="4" name="Picture 3">
            <a:extLst>
              <a:ext uri="{FF2B5EF4-FFF2-40B4-BE49-F238E27FC236}">
                <a16:creationId xmlns:a16="http://schemas.microsoft.com/office/drawing/2014/main" id="{FD2FDE03-2DF3-4EBC-89C4-D9710E88CECA}"/>
              </a:ext>
            </a:extLst>
          </p:cNvPr>
          <p:cNvPicPr>
            <a:picLocks noChangeAspect="1"/>
          </p:cNvPicPr>
          <p:nvPr/>
        </p:nvPicPr>
        <p:blipFill>
          <a:blip r:embed="rId3"/>
          <a:stretch>
            <a:fillRect/>
          </a:stretch>
        </p:blipFill>
        <p:spPr>
          <a:xfrm>
            <a:off x="1197392" y="1928031"/>
            <a:ext cx="9757637" cy="3714231"/>
          </a:xfrm>
          <a:prstGeom prst="rect">
            <a:avLst/>
          </a:prstGeom>
        </p:spPr>
      </p:pic>
    </p:spTree>
    <p:extLst>
      <p:ext uri="{BB962C8B-B14F-4D97-AF65-F5344CB8AC3E}">
        <p14:creationId xmlns:p14="http://schemas.microsoft.com/office/powerpoint/2010/main" val="263055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9BCDF-800A-9F55-3FFC-D10B81CAD726}"/>
              </a:ext>
            </a:extLst>
          </p:cNvPr>
          <p:cNvSpPr>
            <a:spLocks noGrp="1"/>
          </p:cNvSpPr>
          <p:nvPr>
            <p:ph type="title"/>
          </p:nvPr>
        </p:nvSpPr>
        <p:spPr>
          <a:xfrm>
            <a:off x="1992313" y="-100013"/>
            <a:ext cx="8229600" cy="1081088"/>
          </a:xfrm>
        </p:spPr>
        <p:txBody>
          <a:bodyPr>
            <a:normAutofit fontScale="90000"/>
          </a:bodyPr>
          <a:lstStyle/>
          <a:p>
            <a:pPr>
              <a:defRPr/>
            </a:pPr>
            <a:r>
              <a:rPr lang="en-GB" sz="3600" dirty="0"/>
              <a:t>Identified patient cohorts for STP</a:t>
            </a:r>
            <a:br>
              <a:rPr lang="en-GB" dirty="0"/>
            </a:br>
            <a:r>
              <a:rPr lang="en-GB" dirty="0"/>
              <a:t>2015</a:t>
            </a:r>
          </a:p>
        </p:txBody>
      </p:sp>
      <p:pic>
        <p:nvPicPr>
          <p:cNvPr id="74755" name="Picture 2">
            <a:extLst>
              <a:ext uri="{FF2B5EF4-FFF2-40B4-BE49-F238E27FC236}">
                <a16:creationId xmlns:a16="http://schemas.microsoft.com/office/drawing/2014/main" id="{888BEF0E-4083-AA72-E9C7-2F9DAA30C2E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47851" y="1268414"/>
            <a:ext cx="8569325" cy="15843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56" name="TextBox 3">
            <a:extLst>
              <a:ext uri="{FF2B5EF4-FFF2-40B4-BE49-F238E27FC236}">
                <a16:creationId xmlns:a16="http://schemas.microsoft.com/office/drawing/2014/main" id="{CC80861D-B1CF-9121-7AE4-5C3D18CFB577}"/>
              </a:ext>
            </a:extLst>
          </p:cNvPr>
          <p:cNvSpPr txBox="1">
            <a:spLocks noChangeArrowheads="1"/>
          </p:cNvSpPr>
          <p:nvPr/>
        </p:nvSpPr>
        <p:spPr bwMode="auto">
          <a:xfrm>
            <a:off x="1992313" y="2997200"/>
            <a:ext cx="8280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7C2855"/>
              </a:buClr>
              <a:buFont typeface="Arial" panose="020B0604020202020204" pitchFamily="34" charset="0"/>
              <a:buChar char="•"/>
              <a:defRPr sz="2400">
                <a:solidFill>
                  <a:srgbClr val="005EB8"/>
                </a:solidFill>
                <a:latin typeface="Arial" panose="020B0604020202020204" pitchFamily="34" charset="0"/>
              </a:defRPr>
            </a:lvl1pPr>
            <a:lvl2pPr marL="742950" indent="-285750" eaLnBrk="0" hangingPunct="0">
              <a:spcBef>
                <a:spcPct val="20000"/>
              </a:spcBef>
              <a:buClr>
                <a:srgbClr val="7C2855"/>
              </a:buClr>
              <a:buFont typeface="Arial" panose="020B0604020202020204" pitchFamily="34" charset="0"/>
              <a:buChar char="•"/>
              <a:defRPr sz="2400">
                <a:solidFill>
                  <a:srgbClr val="005EB8"/>
                </a:solidFill>
                <a:latin typeface="Arial" panose="020B0604020202020204" pitchFamily="34" charset="0"/>
              </a:defRPr>
            </a:lvl2pPr>
            <a:lvl3pPr marL="1143000" indent="-228600" eaLnBrk="0" hangingPunct="0">
              <a:spcBef>
                <a:spcPct val="20000"/>
              </a:spcBef>
              <a:buClr>
                <a:srgbClr val="7C2855"/>
              </a:buClr>
              <a:buFont typeface="Arial" panose="020B0604020202020204" pitchFamily="34" charset="0"/>
              <a:buChar char="•"/>
              <a:defRPr sz="2400">
                <a:solidFill>
                  <a:srgbClr val="005EB8"/>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Tx/>
              <a:buFontTx/>
              <a:buNone/>
            </a:pPr>
            <a:r>
              <a:rPr lang="en-GB" altLang="en-US" sz="2800">
                <a:solidFill>
                  <a:schemeClr val="tx1"/>
                </a:solidFill>
              </a:rPr>
              <a:t>Associated Annual Cost and Activity in Secondary Care</a:t>
            </a:r>
          </a:p>
        </p:txBody>
      </p:sp>
      <p:pic>
        <p:nvPicPr>
          <p:cNvPr id="74757" name="Picture 3">
            <a:extLst>
              <a:ext uri="{FF2B5EF4-FFF2-40B4-BE49-F238E27FC236}">
                <a16:creationId xmlns:a16="http://schemas.microsoft.com/office/drawing/2014/main" id="{564C6658-6675-5448-74D9-A5F3417D65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888" y="3519488"/>
            <a:ext cx="6337300" cy="271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a:extLst>
              <a:ext uri="{FF2B5EF4-FFF2-40B4-BE49-F238E27FC236}">
                <a16:creationId xmlns:a16="http://schemas.microsoft.com/office/drawing/2014/main" id="{79FA3B97-E2FF-BAA7-62BE-22A626FC0277}"/>
              </a:ext>
            </a:extLst>
          </p:cNvPr>
          <p:cNvSpPr/>
          <p:nvPr/>
        </p:nvSpPr>
        <p:spPr>
          <a:xfrm>
            <a:off x="2782889" y="5661026"/>
            <a:ext cx="6408737" cy="5762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881CF-6A21-D381-1A4E-7C445B6E287F}"/>
              </a:ext>
            </a:extLst>
          </p:cNvPr>
          <p:cNvSpPr>
            <a:spLocks noGrp="1"/>
          </p:cNvSpPr>
          <p:nvPr>
            <p:ph type="title"/>
          </p:nvPr>
        </p:nvSpPr>
        <p:spPr>
          <a:xfrm>
            <a:off x="360000" y="147145"/>
            <a:ext cx="11472000" cy="1543544"/>
          </a:xfrm>
        </p:spPr>
        <p:txBody>
          <a:bodyPr>
            <a:normAutofit fontScale="90000"/>
          </a:bodyPr>
          <a:lstStyle/>
          <a:p>
            <a:r>
              <a:rPr lang="en-GB" dirty="0"/>
              <a:t>After discussion with clinical leads and the Board we settled on…</a:t>
            </a:r>
            <a:br>
              <a:rPr lang="en-GB" dirty="0"/>
            </a:br>
            <a:endParaRPr lang="en-GB" dirty="0"/>
          </a:p>
        </p:txBody>
      </p:sp>
      <p:sp>
        <p:nvSpPr>
          <p:cNvPr id="4" name="Content Placeholder 3">
            <a:extLst>
              <a:ext uri="{FF2B5EF4-FFF2-40B4-BE49-F238E27FC236}">
                <a16:creationId xmlns:a16="http://schemas.microsoft.com/office/drawing/2014/main" id="{6473870A-91D1-DA57-7617-184E6FA3613A}"/>
              </a:ext>
            </a:extLst>
          </p:cNvPr>
          <p:cNvSpPr>
            <a:spLocks noGrp="1"/>
          </p:cNvSpPr>
          <p:nvPr>
            <p:ph sz="half" idx="2"/>
          </p:nvPr>
        </p:nvSpPr>
        <p:spPr>
          <a:xfrm>
            <a:off x="360000" y="1868558"/>
            <a:ext cx="11472000" cy="4633586"/>
          </a:xfrm>
        </p:spPr>
        <p:txBody>
          <a:bodyPr>
            <a:normAutofit lnSpcReduction="10000"/>
          </a:bodyPr>
          <a:lstStyle/>
          <a:p>
            <a:pPr>
              <a:lnSpc>
                <a:spcPct val="120000"/>
              </a:lnSpc>
              <a:spcBef>
                <a:spcPts val="0"/>
              </a:spcBef>
            </a:pPr>
            <a:endParaRPr lang="en-GB" dirty="0"/>
          </a:p>
          <a:p>
            <a:pPr marL="0" indent="0">
              <a:lnSpc>
                <a:spcPct val="120000"/>
              </a:lnSpc>
              <a:spcBef>
                <a:spcPts val="0"/>
              </a:spcBef>
              <a:buNone/>
            </a:pPr>
            <a:r>
              <a:rPr lang="en-GB" dirty="0"/>
              <a:t>Five or more chronic conditions as flagged by ACG</a:t>
            </a:r>
          </a:p>
          <a:p>
            <a:pPr marL="0" indent="0">
              <a:lnSpc>
                <a:spcPct val="120000"/>
              </a:lnSpc>
              <a:spcBef>
                <a:spcPts val="0"/>
              </a:spcBef>
              <a:buNone/>
            </a:pPr>
            <a:endParaRPr lang="en-GB" dirty="0"/>
          </a:p>
          <a:p>
            <a:pPr marL="0" indent="0">
              <a:lnSpc>
                <a:spcPct val="120000"/>
              </a:lnSpc>
              <a:spcBef>
                <a:spcPts val="0"/>
              </a:spcBef>
              <a:buNone/>
            </a:pPr>
            <a:r>
              <a:rPr lang="en-GB" dirty="0"/>
              <a:t>Plus or minus – Frailty flag ON</a:t>
            </a:r>
          </a:p>
          <a:p>
            <a:pPr marL="0" indent="0">
              <a:lnSpc>
                <a:spcPct val="120000"/>
              </a:lnSpc>
              <a:spcBef>
                <a:spcPts val="0"/>
              </a:spcBef>
              <a:buNone/>
            </a:pPr>
            <a:endParaRPr lang="en-GB" dirty="0"/>
          </a:p>
          <a:p>
            <a:pPr marL="0" indent="0">
              <a:lnSpc>
                <a:spcPct val="120000"/>
              </a:lnSpc>
              <a:spcBef>
                <a:spcPts val="0"/>
              </a:spcBef>
              <a:buNone/>
            </a:pPr>
            <a:r>
              <a:rPr lang="en-GB" dirty="0"/>
              <a:t>Plus or minus Rescaled cost index of 3.0 or more</a:t>
            </a:r>
          </a:p>
          <a:p>
            <a:pPr marL="0" indent="0">
              <a:lnSpc>
                <a:spcPct val="120000"/>
              </a:lnSpc>
              <a:spcBef>
                <a:spcPts val="0"/>
              </a:spcBef>
              <a:buNone/>
            </a:pPr>
            <a:endParaRPr lang="en-GB" dirty="0"/>
          </a:p>
          <a:p>
            <a:pPr marL="0" indent="0">
              <a:lnSpc>
                <a:spcPct val="120000"/>
              </a:lnSpc>
              <a:spcBef>
                <a:spcPts val="0"/>
              </a:spcBef>
              <a:buNone/>
            </a:pPr>
            <a:r>
              <a:rPr lang="en-GB" dirty="0"/>
              <a:t>RUN THROUGH FINAL CLINICAL JUDGEMENT FILTER and open to clinician nomination regardless of criteria</a:t>
            </a:r>
          </a:p>
          <a:p>
            <a:pPr>
              <a:lnSpc>
                <a:spcPct val="120000"/>
              </a:lnSpc>
              <a:spcBef>
                <a:spcPts val="0"/>
              </a:spcBef>
            </a:pPr>
            <a:endParaRPr lang="en-GB" dirty="0"/>
          </a:p>
          <a:p>
            <a:pPr marL="0" indent="0">
              <a:lnSpc>
                <a:spcPct val="120000"/>
              </a:lnSpc>
              <a:spcBef>
                <a:spcPts val="0"/>
              </a:spcBef>
              <a:buNone/>
            </a:pPr>
            <a:endParaRPr lang="en-GB" dirty="0"/>
          </a:p>
          <a:p>
            <a:pPr marL="0" indent="0">
              <a:lnSpc>
                <a:spcPct val="120000"/>
              </a:lnSpc>
              <a:spcBef>
                <a:spcPts val="0"/>
              </a:spcBef>
              <a:buNone/>
            </a:pPr>
            <a:endParaRPr lang="en-GB" dirty="0"/>
          </a:p>
        </p:txBody>
      </p:sp>
    </p:spTree>
    <p:extLst>
      <p:ext uri="{BB962C8B-B14F-4D97-AF65-F5344CB8AC3E}">
        <p14:creationId xmlns:p14="http://schemas.microsoft.com/office/powerpoint/2010/main" val="96901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881CF-6A21-D381-1A4E-7C445B6E287F}"/>
              </a:ext>
            </a:extLst>
          </p:cNvPr>
          <p:cNvSpPr>
            <a:spLocks noGrp="1"/>
          </p:cNvSpPr>
          <p:nvPr>
            <p:ph type="title"/>
          </p:nvPr>
        </p:nvSpPr>
        <p:spPr>
          <a:xfrm>
            <a:off x="360000" y="147145"/>
            <a:ext cx="11472000" cy="1543544"/>
          </a:xfrm>
        </p:spPr>
        <p:txBody>
          <a:bodyPr>
            <a:normAutofit fontScale="90000"/>
          </a:bodyPr>
          <a:lstStyle/>
          <a:p>
            <a:r>
              <a:rPr lang="en-GB" dirty="0"/>
              <a:t>Different stakeholders thought different things were more or less important…</a:t>
            </a:r>
            <a:br>
              <a:rPr lang="en-GB" dirty="0"/>
            </a:br>
            <a:endParaRPr lang="en-GB" dirty="0"/>
          </a:p>
        </p:txBody>
      </p:sp>
      <p:sp>
        <p:nvSpPr>
          <p:cNvPr id="4" name="Content Placeholder 3">
            <a:extLst>
              <a:ext uri="{FF2B5EF4-FFF2-40B4-BE49-F238E27FC236}">
                <a16:creationId xmlns:a16="http://schemas.microsoft.com/office/drawing/2014/main" id="{6473870A-91D1-DA57-7617-184E6FA3613A}"/>
              </a:ext>
            </a:extLst>
          </p:cNvPr>
          <p:cNvSpPr>
            <a:spLocks noGrp="1"/>
          </p:cNvSpPr>
          <p:nvPr>
            <p:ph sz="half" idx="2"/>
          </p:nvPr>
        </p:nvSpPr>
        <p:spPr>
          <a:xfrm>
            <a:off x="360000" y="1868558"/>
            <a:ext cx="11472000" cy="4633586"/>
          </a:xfrm>
        </p:spPr>
        <p:txBody>
          <a:bodyPr>
            <a:normAutofit/>
          </a:bodyPr>
          <a:lstStyle/>
          <a:p>
            <a:pPr>
              <a:lnSpc>
                <a:spcPct val="120000"/>
              </a:lnSpc>
              <a:spcBef>
                <a:spcPts val="0"/>
              </a:spcBef>
            </a:pPr>
            <a:endParaRPr lang="en-GB" dirty="0"/>
          </a:p>
          <a:p>
            <a:pPr>
              <a:lnSpc>
                <a:spcPct val="120000"/>
              </a:lnSpc>
              <a:spcBef>
                <a:spcPts val="0"/>
              </a:spcBef>
            </a:pPr>
            <a:r>
              <a:rPr lang="en-GB" dirty="0"/>
              <a:t>The CCG was interested in care plans</a:t>
            </a:r>
          </a:p>
          <a:p>
            <a:pPr>
              <a:lnSpc>
                <a:spcPct val="120000"/>
              </a:lnSpc>
              <a:spcBef>
                <a:spcPts val="0"/>
              </a:spcBef>
            </a:pPr>
            <a:r>
              <a:rPr lang="en-GB" dirty="0"/>
              <a:t>GPs wanted more consultation time for complexity</a:t>
            </a:r>
          </a:p>
          <a:p>
            <a:pPr>
              <a:lnSpc>
                <a:spcPct val="120000"/>
              </a:lnSpc>
              <a:spcBef>
                <a:spcPts val="0"/>
              </a:spcBef>
            </a:pPr>
            <a:r>
              <a:rPr lang="en-GB" dirty="0"/>
              <a:t>The Meds Optimisation people wanted meds reviews</a:t>
            </a:r>
          </a:p>
          <a:p>
            <a:pPr>
              <a:lnSpc>
                <a:spcPct val="120000"/>
              </a:lnSpc>
              <a:spcBef>
                <a:spcPts val="0"/>
              </a:spcBef>
            </a:pPr>
            <a:r>
              <a:rPr lang="en-GB" dirty="0"/>
              <a:t>Public Health wanted social worker reviews</a:t>
            </a:r>
          </a:p>
          <a:p>
            <a:pPr>
              <a:lnSpc>
                <a:spcPct val="120000"/>
              </a:lnSpc>
              <a:spcBef>
                <a:spcPts val="0"/>
              </a:spcBef>
            </a:pPr>
            <a:r>
              <a:rPr lang="en-GB" dirty="0"/>
              <a:t>CCG Management said let’s allocate the funding as we always do –by weighted list size</a:t>
            </a:r>
          </a:p>
          <a:p>
            <a:pPr marL="0" indent="0">
              <a:lnSpc>
                <a:spcPct val="120000"/>
              </a:lnSpc>
              <a:spcBef>
                <a:spcPts val="0"/>
              </a:spcBef>
              <a:buNone/>
            </a:pPr>
            <a:endParaRPr lang="en-GB" dirty="0"/>
          </a:p>
          <a:p>
            <a:pPr marL="0" indent="0">
              <a:lnSpc>
                <a:spcPct val="120000"/>
              </a:lnSpc>
              <a:spcBef>
                <a:spcPts val="0"/>
              </a:spcBef>
              <a:buNone/>
            </a:pPr>
            <a:endParaRPr lang="en-GB" dirty="0"/>
          </a:p>
        </p:txBody>
      </p:sp>
    </p:spTree>
    <p:extLst>
      <p:ext uri="{BB962C8B-B14F-4D97-AF65-F5344CB8AC3E}">
        <p14:creationId xmlns:p14="http://schemas.microsoft.com/office/powerpoint/2010/main" val="1430661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881CF-6A21-D381-1A4E-7C445B6E287F}"/>
              </a:ext>
            </a:extLst>
          </p:cNvPr>
          <p:cNvSpPr>
            <a:spLocks noGrp="1"/>
          </p:cNvSpPr>
          <p:nvPr>
            <p:ph type="title"/>
          </p:nvPr>
        </p:nvSpPr>
        <p:spPr>
          <a:xfrm>
            <a:off x="360000" y="973137"/>
            <a:ext cx="11472000" cy="1022351"/>
          </a:xfrm>
        </p:spPr>
        <p:txBody>
          <a:bodyPr>
            <a:normAutofit fontScale="90000"/>
          </a:bodyPr>
          <a:lstStyle/>
          <a:p>
            <a:r>
              <a:rPr lang="en-GB" dirty="0"/>
              <a:t>We ended up with…(initially)</a:t>
            </a:r>
            <a:br>
              <a:rPr lang="en-GB" dirty="0"/>
            </a:br>
            <a:endParaRPr lang="en-GB" dirty="0"/>
          </a:p>
        </p:txBody>
      </p:sp>
      <p:sp>
        <p:nvSpPr>
          <p:cNvPr id="4" name="Content Placeholder 3">
            <a:extLst>
              <a:ext uri="{FF2B5EF4-FFF2-40B4-BE49-F238E27FC236}">
                <a16:creationId xmlns:a16="http://schemas.microsoft.com/office/drawing/2014/main" id="{6473870A-91D1-DA57-7617-184E6FA3613A}"/>
              </a:ext>
            </a:extLst>
          </p:cNvPr>
          <p:cNvSpPr>
            <a:spLocks noGrp="1"/>
          </p:cNvSpPr>
          <p:nvPr>
            <p:ph sz="half" idx="2"/>
          </p:nvPr>
        </p:nvSpPr>
        <p:spPr>
          <a:xfrm>
            <a:off x="360000" y="2280744"/>
            <a:ext cx="11472000" cy="4221399"/>
          </a:xfrm>
        </p:spPr>
        <p:txBody>
          <a:bodyPr>
            <a:normAutofit/>
          </a:bodyPr>
          <a:lstStyle/>
          <a:p>
            <a:pPr marL="0" indent="0">
              <a:buNone/>
            </a:pPr>
            <a:endParaRPr lang="en-GB" b="0" i="0" dirty="0">
              <a:effectLst/>
            </a:endParaRPr>
          </a:p>
          <a:p>
            <a:pPr>
              <a:lnSpc>
                <a:spcPct val="120000"/>
              </a:lnSpc>
              <a:spcBef>
                <a:spcPts val="0"/>
              </a:spcBef>
            </a:pPr>
            <a:r>
              <a:rPr lang="en-GB" dirty="0"/>
              <a:t>Enrolment fee</a:t>
            </a:r>
          </a:p>
          <a:p>
            <a:pPr>
              <a:lnSpc>
                <a:spcPct val="120000"/>
              </a:lnSpc>
              <a:spcBef>
                <a:spcPts val="0"/>
              </a:spcBef>
            </a:pPr>
            <a:r>
              <a:rPr lang="en-GB" dirty="0"/>
              <a:t>2 x 20 min (or 1 long forty min) pre-planned extra appointment(s)</a:t>
            </a:r>
          </a:p>
          <a:p>
            <a:pPr>
              <a:lnSpc>
                <a:spcPct val="120000"/>
              </a:lnSpc>
              <a:spcBef>
                <a:spcPts val="0"/>
              </a:spcBef>
            </a:pPr>
            <a:r>
              <a:rPr lang="en-GB" dirty="0"/>
              <a:t>Care plan from new or review existing care plan</a:t>
            </a:r>
          </a:p>
          <a:p>
            <a:pPr>
              <a:lnSpc>
                <a:spcPct val="120000"/>
              </a:lnSpc>
              <a:spcBef>
                <a:spcPts val="0"/>
              </a:spcBef>
            </a:pPr>
            <a:r>
              <a:rPr lang="en-GB" dirty="0"/>
              <a:t>Selected subset of all PIC patients referred to Care Navigators to lead MDT (we tried getting GPs to these – not successful)</a:t>
            </a:r>
          </a:p>
          <a:p>
            <a:pPr>
              <a:lnSpc>
                <a:spcPct val="120000"/>
              </a:lnSpc>
              <a:spcBef>
                <a:spcPts val="0"/>
              </a:spcBef>
            </a:pPr>
            <a:r>
              <a:rPr lang="en-GB" dirty="0"/>
              <a:t>Freedom to decide what the patient most needed – </a:t>
            </a:r>
            <a:r>
              <a:rPr lang="en-GB" dirty="0" err="1"/>
              <a:t>EoL</a:t>
            </a:r>
            <a:r>
              <a:rPr lang="en-GB" dirty="0"/>
              <a:t> discussion?  MH review? Med Review? LTC support?  Carer discussion?</a:t>
            </a:r>
          </a:p>
          <a:p>
            <a:pPr>
              <a:lnSpc>
                <a:spcPct val="120000"/>
              </a:lnSpc>
              <a:spcBef>
                <a:spcPts val="0"/>
              </a:spcBef>
            </a:pPr>
            <a:endParaRPr lang="en-GB" dirty="0"/>
          </a:p>
          <a:p>
            <a:pPr>
              <a:lnSpc>
                <a:spcPct val="120000"/>
              </a:lnSpc>
              <a:spcBef>
                <a:spcPts val="0"/>
              </a:spcBef>
            </a:pPr>
            <a:endParaRPr lang="en-GB" dirty="0"/>
          </a:p>
          <a:p>
            <a:pPr marL="0" indent="0">
              <a:lnSpc>
                <a:spcPct val="120000"/>
              </a:lnSpc>
              <a:spcBef>
                <a:spcPts val="0"/>
              </a:spcBef>
              <a:buNone/>
            </a:pPr>
            <a:endParaRPr lang="en-GB" dirty="0"/>
          </a:p>
        </p:txBody>
      </p:sp>
    </p:spTree>
    <p:extLst>
      <p:ext uri="{BB962C8B-B14F-4D97-AF65-F5344CB8AC3E}">
        <p14:creationId xmlns:p14="http://schemas.microsoft.com/office/powerpoint/2010/main" val="267318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881CF-6A21-D381-1A4E-7C445B6E287F}"/>
              </a:ext>
            </a:extLst>
          </p:cNvPr>
          <p:cNvSpPr>
            <a:spLocks noGrp="1"/>
          </p:cNvSpPr>
          <p:nvPr>
            <p:ph type="title"/>
          </p:nvPr>
        </p:nvSpPr>
        <p:spPr>
          <a:xfrm>
            <a:off x="360000" y="973137"/>
            <a:ext cx="11472000" cy="1022351"/>
          </a:xfrm>
        </p:spPr>
        <p:txBody>
          <a:bodyPr>
            <a:normAutofit fontScale="90000"/>
          </a:bodyPr>
          <a:lstStyle/>
          <a:p>
            <a:r>
              <a:rPr lang="en-GB" dirty="0"/>
              <a:t>How to allocate funding…</a:t>
            </a:r>
            <a:br>
              <a:rPr lang="en-GB" dirty="0"/>
            </a:br>
            <a:endParaRPr lang="en-GB" dirty="0"/>
          </a:p>
        </p:txBody>
      </p:sp>
      <p:sp>
        <p:nvSpPr>
          <p:cNvPr id="4" name="Content Placeholder 3">
            <a:extLst>
              <a:ext uri="{FF2B5EF4-FFF2-40B4-BE49-F238E27FC236}">
                <a16:creationId xmlns:a16="http://schemas.microsoft.com/office/drawing/2014/main" id="{6473870A-91D1-DA57-7617-184E6FA3613A}"/>
              </a:ext>
            </a:extLst>
          </p:cNvPr>
          <p:cNvSpPr>
            <a:spLocks noGrp="1"/>
          </p:cNvSpPr>
          <p:nvPr>
            <p:ph sz="half" idx="2"/>
          </p:nvPr>
        </p:nvSpPr>
        <p:spPr>
          <a:xfrm>
            <a:off x="360000" y="2280744"/>
            <a:ext cx="11472000" cy="4221399"/>
          </a:xfrm>
        </p:spPr>
        <p:txBody>
          <a:bodyPr>
            <a:normAutofit/>
          </a:bodyPr>
          <a:lstStyle/>
          <a:p>
            <a:pPr marL="0" indent="0">
              <a:buNone/>
            </a:pPr>
            <a:r>
              <a:rPr lang="en-GB" b="0" i="0" dirty="0">
                <a:effectLst/>
              </a:rPr>
              <a:t>We ended up getting agreement to allocate funding based on the prevalence in your registered population of patients over 18 with the inclusion criteria.  (Inner city Vs University is good example of need)</a:t>
            </a:r>
          </a:p>
          <a:p>
            <a:pPr marL="0" indent="0">
              <a:buNone/>
            </a:pPr>
            <a:r>
              <a:rPr lang="en-GB" b="0" i="0" dirty="0">
                <a:effectLst/>
              </a:rPr>
              <a:t>We had £630K and agreed £180 per patient.</a:t>
            </a:r>
          </a:p>
          <a:p>
            <a:pPr marL="0" indent="0">
              <a:buNone/>
            </a:pPr>
            <a:r>
              <a:rPr lang="en-GB" dirty="0"/>
              <a:t>Very accepted by practices</a:t>
            </a:r>
          </a:p>
          <a:p>
            <a:pPr marL="0" indent="0">
              <a:buNone/>
            </a:pPr>
            <a:r>
              <a:rPr lang="en-GB" b="0" i="0" dirty="0">
                <a:effectLst/>
              </a:rPr>
              <a:t>We had to create a “floor” so as to get everyone to sign up – each practice was guaranteed at least 15 patients </a:t>
            </a:r>
          </a:p>
          <a:p>
            <a:pPr marL="0" indent="0">
              <a:buNone/>
            </a:pPr>
            <a:r>
              <a:rPr lang="en-GB" dirty="0"/>
              <a:t>This was the beginning of understanding case-mix for us and led to bigger things…</a:t>
            </a:r>
            <a:endParaRPr lang="en-GB" b="0" i="0" dirty="0">
              <a:effectLst/>
            </a:endParaRPr>
          </a:p>
          <a:p>
            <a:pPr marL="0" indent="0">
              <a:lnSpc>
                <a:spcPct val="120000"/>
              </a:lnSpc>
              <a:spcBef>
                <a:spcPts val="0"/>
              </a:spcBef>
              <a:buNone/>
            </a:pPr>
            <a:endParaRPr lang="en-GB" dirty="0"/>
          </a:p>
          <a:p>
            <a:pPr>
              <a:lnSpc>
                <a:spcPct val="120000"/>
              </a:lnSpc>
              <a:spcBef>
                <a:spcPts val="0"/>
              </a:spcBef>
            </a:pPr>
            <a:endParaRPr lang="en-GB" dirty="0"/>
          </a:p>
          <a:p>
            <a:pPr marL="0" indent="0">
              <a:lnSpc>
                <a:spcPct val="120000"/>
              </a:lnSpc>
              <a:spcBef>
                <a:spcPts val="0"/>
              </a:spcBef>
              <a:buNone/>
            </a:pPr>
            <a:endParaRPr lang="en-GB" dirty="0"/>
          </a:p>
        </p:txBody>
      </p:sp>
    </p:spTree>
    <p:extLst>
      <p:ext uri="{BB962C8B-B14F-4D97-AF65-F5344CB8AC3E}">
        <p14:creationId xmlns:p14="http://schemas.microsoft.com/office/powerpoint/2010/main" val="362491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881CF-6A21-D381-1A4E-7C445B6E287F}"/>
              </a:ext>
            </a:extLst>
          </p:cNvPr>
          <p:cNvSpPr>
            <a:spLocks noGrp="1"/>
          </p:cNvSpPr>
          <p:nvPr>
            <p:ph type="title"/>
          </p:nvPr>
        </p:nvSpPr>
        <p:spPr/>
        <p:txBody>
          <a:bodyPr>
            <a:normAutofit fontScale="90000"/>
          </a:bodyPr>
          <a:lstStyle/>
          <a:p>
            <a:r>
              <a:rPr lang="en-GB" dirty="0"/>
              <a:t>Objectives</a:t>
            </a:r>
            <a:br>
              <a:rPr lang="en-GB" dirty="0"/>
            </a:br>
            <a:endParaRPr lang="en-GB" dirty="0"/>
          </a:p>
        </p:txBody>
      </p:sp>
      <p:sp>
        <p:nvSpPr>
          <p:cNvPr id="4" name="Content Placeholder 3">
            <a:extLst>
              <a:ext uri="{FF2B5EF4-FFF2-40B4-BE49-F238E27FC236}">
                <a16:creationId xmlns:a16="http://schemas.microsoft.com/office/drawing/2014/main" id="{6473870A-91D1-DA57-7617-184E6FA3613A}"/>
              </a:ext>
            </a:extLst>
          </p:cNvPr>
          <p:cNvSpPr>
            <a:spLocks noGrp="1"/>
          </p:cNvSpPr>
          <p:nvPr>
            <p:ph sz="half" idx="2"/>
          </p:nvPr>
        </p:nvSpPr>
        <p:spPr>
          <a:xfrm>
            <a:off x="360000" y="1868558"/>
            <a:ext cx="11472000" cy="4633586"/>
          </a:xfrm>
        </p:spPr>
        <p:txBody>
          <a:bodyPr>
            <a:normAutofit lnSpcReduction="10000"/>
          </a:bodyPr>
          <a:lstStyle/>
          <a:p>
            <a:pPr>
              <a:lnSpc>
                <a:spcPct val="120000"/>
              </a:lnSpc>
              <a:spcBef>
                <a:spcPts val="0"/>
              </a:spcBef>
            </a:pPr>
            <a:r>
              <a:rPr lang="en-GB" dirty="0"/>
              <a:t>Describe background to case-finding approach</a:t>
            </a:r>
          </a:p>
          <a:p>
            <a:pPr marL="0" indent="0">
              <a:lnSpc>
                <a:spcPct val="120000"/>
              </a:lnSpc>
              <a:spcBef>
                <a:spcPts val="0"/>
              </a:spcBef>
              <a:buNone/>
            </a:pPr>
            <a:endParaRPr lang="en-GB" dirty="0"/>
          </a:p>
          <a:p>
            <a:pPr>
              <a:lnSpc>
                <a:spcPct val="120000"/>
              </a:lnSpc>
              <a:spcBef>
                <a:spcPts val="0"/>
              </a:spcBef>
            </a:pPr>
            <a:r>
              <a:rPr lang="en-GB" dirty="0"/>
              <a:t>Describe criteria utilised to select patients</a:t>
            </a:r>
          </a:p>
          <a:p>
            <a:pPr marL="0" indent="0">
              <a:lnSpc>
                <a:spcPct val="120000"/>
              </a:lnSpc>
              <a:spcBef>
                <a:spcPts val="0"/>
              </a:spcBef>
              <a:buNone/>
            </a:pPr>
            <a:endParaRPr lang="en-GB" dirty="0"/>
          </a:p>
          <a:p>
            <a:pPr>
              <a:lnSpc>
                <a:spcPct val="120000"/>
              </a:lnSpc>
              <a:spcBef>
                <a:spcPts val="0"/>
              </a:spcBef>
            </a:pPr>
            <a:r>
              <a:rPr lang="en-GB" dirty="0"/>
              <a:t>Describe methodology of allocating funding to participants</a:t>
            </a:r>
          </a:p>
          <a:p>
            <a:pPr>
              <a:lnSpc>
                <a:spcPct val="120000"/>
              </a:lnSpc>
              <a:spcBef>
                <a:spcPts val="0"/>
              </a:spcBef>
            </a:pPr>
            <a:endParaRPr lang="en-GB" dirty="0"/>
          </a:p>
          <a:p>
            <a:pPr>
              <a:lnSpc>
                <a:spcPct val="120000"/>
              </a:lnSpc>
              <a:spcBef>
                <a:spcPts val="0"/>
              </a:spcBef>
            </a:pPr>
            <a:r>
              <a:rPr lang="en-GB" dirty="0"/>
              <a:t>Describe structure of programme</a:t>
            </a:r>
          </a:p>
          <a:p>
            <a:pPr>
              <a:lnSpc>
                <a:spcPct val="120000"/>
              </a:lnSpc>
              <a:spcBef>
                <a:spcPts val="0"/>
              </a:spcBef>
            </a:pPr>
            <a:endParaRPr lang="en-GB" dirty="0"/>
          </a:p>
          <a:p>
            <a:pPr>
              <a:lnSpc>
                <a:spcPct val="120000"/>
              </a:lnSpc>
              <a:spcBef>
                <a:spcPts val="0"/>
              </a:spcBef>
            </a:pPr>
            <a:r>
              <a:rPr lang="en-GB" dirty="0"/>
              <a:t>Reflections</a:t>
            </a:r>
          </a:p>
          <a:p>
            <a:pPr marL="0" indent="0">
              <a:lnSpc>
                <a:spcPct val="120000"/>
              </a:lnSpc>
              <a:spcBef>
                <a:spcPts val="0"/>
              </a:spcBef>
              <a:buNone/>
            </a:pPr>
            <a:endParaRPr lang="en-GB" dirty="0"/>
          </a:p>
          <a:p>
            <a:pPr marL="0" indent="0">
              <a:lnSpc>
                <a:spcPct val="120000"/>
              </a:lnSpc>
              <a:spcBef>
                <a:spcPts val="0"/>
              </a:spcBef>
              <a:buNone/>
            </a:pPr>
            <a:endParaRPr lang="en-GB" dirty="0"/>
          </a:p>
        </p:txBody>
      </p:sp>
    </p:spTree>
    <p:extLst>
      <p:ext uri="{BB962C8B-B14F-4D97-AF65-F5344CB8AC3E}">
        <p14:creationId xmlns:p14="http://schemas.microsoft.com/office/powerpoint/2010/main" val="2879358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881CF-6A21-D381-1A4E-7C445B6E287F}"/>
              </a:ext>
            </a:extLst>
          </p:cNvPr>
          <p:cNvSpPr>
            <a:spLocks noGrp="1"/>
          </p:cNvSpPr>
          <p:nvPr>
            <p:ph type="title"/>
          </p:nvPr>
        </p:nvSpPr>
        <p:spPr>
          <a:xfrm>
            <a:off x="360000" y="973137"/>
            <a:ext cx="11472000" cy="1591387"/>
          </a:xfrm>
        </p:spPr>
        <p:txBody>
          <a:bodyPr>
            <a:normAutofit fontScale="90000"/>
          </a:bodyPr>
          <a:lstStyle/>
          <a:p>
            <a:br>
              <a:rPr lang="en-GB" dirty="0"/>
            </a:br>
            <a:r>
              <a:rPr lang="en-GB" dirty="0"/>
              <a:t>2016 – how would we choose patients for enhanced care programme?</a:t>
            </a:r>
          </a:p>
        </p:txBody>
      </p:sp>
      <p:sp>
        <p:nvSpPr>
          <p:cNvPr id="4" name="Content Placeholder 3">
            <a:extLst>
              <a:ext uri="{FF2B5EF4-FFF2-40B4-BE49-F238E27FC236}">
                <a16:creationId xmlns:a16="http://schemas.microsoft.com/office/drawing/2014/main" id="{6473870A-91D1-DA57-7617-184E6FA3613A}"/>
              </a:ext>
            </a:extLst>
          </p:cNvPr>
          <p:cNvSpPr>
            <a:spLocks noGrp="1"/>
          </p:cNvSpPr>
          <p:nvPr>
            <p:ph sz="half" idx="2"/>
          </p:nvPr>
        </p:nvSpPr>
        <p:spPr>
          <a:xfrm>
            <a:off x="360000" y="1868558"/>
            <a:ext cx="11472000" cy="4633586"/>
          </a:xfrm>
        </p:spPr>
        <p:txBody>
          <a:bodyPr>
            <a:normAutofit/>
          </a:bodyPr>
          <a:lstStyle/>
          <a:p>
            <a:pPr marL="0" indent="0">
              <a:buNone/>
            </a:pPr>
            <a:endParaRPr lang="en-GB" b="0" i="0" dirty="0">
              <a:effectLst/>
            </a:endParaRPr>
          </a:p>
          <a:p>
            <a:pPr marL="0" indent="0">
              <a:lnSpc>
                <a:spcPct val="120000"/>
              </a:lnSpc>
              <a:spcBef>
                <a:spcPts val="0"/>
              </a:spcBef>
              <a:buNone/>
            </a:pPr>
            <a:endParaRPr lang="en-GB" dirty="0"/>
          </a:p>
        </p:txBody>
      </p:sp>
    </p:spTree>
    <p:extLst>
      <p:ext uri="{BB962C8B-B14F-4D97-AF65-F5344CB8AC3E}">
        <p14:creationId xmlns:p14="http://schemas.microsoft.com/office/powerpoint/2010/main" val="1160952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77FCC299-3C86-43B5-8D12-8FE15276AD3D}"/>
              </a:ext>
            </a:extLst>
          </p:cNvPr>
          <p:cNvGraphicFramePr>
            <a:graphicFrameLocks noGrp="1"/>
          </p:cNvGraphicFramePr>
          <p:nvPr/>
        </p:nvGraphicFramePr>
        <p:xfrm>
          <a:off x="919194" y="1422069"/>
          <a:ext cx="2588402" cy="4722492"/>
        </p:xfrm>
        <a:graphic>
          <a:graphicData uri="http://schemas.openxmlformats.org/drawingml/2006/table">
            <a:tbl>
              <a:tblPr firstRow="1" bandRow="1">
                <a:tableStyleId>{5C22544A-7EE6-4342-B048-85BDC9FD1C3A}</a:tableStyleId>
              </a:tblPr>
              <a:tblGrid>
                <a:gridCol w="2588402">
                  <a:extLst>
                    <a:ext uri="{9D8B030D-6E8A-4147-A177-3AD203B41FA5}">
                      <a16:colId xmlns:a16="http://schemas.microsoft.com/office/drawing/2014/main" val="1759447525"/>
                    </a:ext>
                  </a:extLst>
                </a:gridCol>
              </a:tblGrid>
              <a:tr h="458991">
                <a:tc>
                  <a:txBody>
                    <a:bodyPr/>
                    <a:lstStyle/>
                    <a:p>
                      <a:r>
                        <a:rPr lang="en-GB" b="0" dirty="0">
                          <a:solidFill>
                            <a:schemeClr val="tx1"/>
                          </a:solidFill>
                        </a:rPr>
                        <a:t>0.5%</a:t>
                      </a:r>
                    </a:p>
                  </a:txBody>
                  <a:tcPr anchor="ctr">
                    <a:solidFill>
                      <a:srgbClr val="E2F0D9"/>
                    </a:solidFill>
                  </a:tcPr>
                </a:tc>
                <a:extLst>
                  <a:ext uri="{0D108BD9-81ED-4DB2-BD59-A6C34878D82A}">
                    <a16:rowId xmlns:a16="http://schemas.microsoft.com/office/drawing/2014/main" val="1463216612"/>
                  </a:ext>
                </a:extLst>
              </a:tr>
              <a:tr h="420345">
                <a:tc>
                  <a:txBody>
                    <a:bodyPr/>
                    <a:lstStyle/>
                    <a:p>
                      <a:r>
                        <a:rPr lang="en-GB" b="0" dirty="0">
                          <a:solidFill>
                            <a:schemeClr val="tx1"/>
                          </a:solidFill>
                        </a:rPr>
                        <a:t>1.5%</a:t>
                      </a:r>
                    </a:p>
                  </a:txBody>
                  <a:tcPr anchor="ctr">
                    <a:solidFill>
                      <a:srgbClr val="C5E0B4"/>
                    </a:solidFill>
                  </a:tcPr>
                </a:tc>
                <a:extLst>
                  <a:ext uri="{0D108BD9-81ED-4DB2-BD59-A6C34878D82A}">
                    <a16:rowId xmlns:a16="http://schemas.microsoft.com/office/drawing/2014/main" val="2320095586"/>
                  </a:ext>
                </a:extLst>
              </a:tr>
              <a:tr h="570469">
                <a:tc>
                  <a:txBody>
                    <a:bodyPr/>
                    <a:lstStyle/>
                    <a:p>
                      <a:r>
                        <a:rPr lang="en-GB" b="0" dirty="0">
                          <a:solidFill>
                            <a:schemeClr val="tx1"/>
                          </a:solidFill>
                        </a:rPr>
                        <a:t>3%</a:t>
                      </a:r>
                    </a:p>
                  </a:txBody>
                  <a:tcPr anchor="ctr">
                    <a:solidFill>
                      <a:srgbClr val="A9D18E"/>
                    </a:solidFill>
                  </a:tcPr>
                </a:tc>
                <a:extLst>
                  <a:ext uri="{0D108BD9-81ED-4DB2-BD59-A6C34878D82A}">
                    <a16:rowId xmlns:a16="http://schemas.microsoft.com/office/drawing/2014/main" val="1894484342"/>
                  </a:ext>
                </a:extLst>
              </a:tr>
              <a:tr h="1118417">
                <a:tc>
                  <a:txBody>
                    <a:bodyPr/>
                    <a:lstStyle/>
                    <a:p>
                      <a:r>
                        <a:rPr lang="en-GB" b="0" dirty="0">
                          <a:solidFill>
                            <a:schemeClr val="bg1"/>
                          </a:solidFill>
                        </a:rPr>
                        <a:t>15%</a:t>
                      </a:r>
                    </a:p>
                  </a:txBody>
                  <a:tcPr anchor="ctr">
                    <a:solidFill>
                      <a:srgbClr val="548235"/>
                    </a:solidFill>
                  </a:tcPr>
                </a:tc>
                <a:extLst>
                  <a:ext uri="{0D108BD9-81ED-4DB2-BD59-A6C34878D82A}">
                    <a16:rowId xmlns:a16="http://schemas.microsoft.com/office/drawing/2014/main" val="1061470857"/>
                  </a:ext>
                </a:extLst>
              </a:tr>
              <a:tr h="2154270">
                <a:tc>
                  <a:txBody>
                    <a:bodyPr/>
                    <a:lstStyle/>
                    <a:p>
                      <a:r>
                        <a:rPr lang="en-GB" b="0" dirty="0">
                          <a:solidFill>
                            <a:schemeClr val="bg1"/>
                          </a:solidFill>
                        </a:rPr>
                        <a:t>80%</a:t>
                      </a:r>
                    </a:p>
                  </a:txBody>
                  <a:tcPr anchor="ctr">
                    <a:solidFill>
                      <a:srgbClr val="385723"/>
                    </a:solidFill>
                  </a:tcPr>
                </a:tc>
                <a:extLst>
                  <a:ext uri="{0D108BD9-81ED-4DB2-BD59-A6C34878D82A}">
                    <a16:rowId xmlns:a16="http://schemas.microsoft.com/office/drawing/2014/main" val="2425813742"/>
                  </a:ext>
                </a:extLst>
              </a:tr>
            </a:tbl>
          </a:graphicData>
        </a:graphic>
      </p:graphicFrame>
      <p:graphicFrame>
        <p:nvGraphicFramePr>
          <p:cNvPr id="9" name="Table 8">
            <a:extLst>
              <a:ext uri="{FF2B5EF4-FFF2-40B4-BE49-F238E27FC236}">
                <a16:creationId xmlns:a16="http://schemas.microsoft.com/office/drawing/2014/main" id="{DFAD0412-A67F-4E8A-A8D9-DD0DB4DF6F93}"/>
              </a:ext>
            </a:extLst>
          </p:cNvPr>
          <p:cNvGraphicFramePr>
            <a:graphicFrameLocks noGrp="1"/>
          </p:cNvGraphicFramePr>
          <p:nvPr/>
        </p:nvGraphicFramePr>
        <p:xfrm>
          <a:off x="3523346" y="1422069"/>
          <a:ext cx="2588402" cy="4722492"/>
        </p:xfrm>
        <a:graphic>
          <a:graphicData uri="http://schemas.openxmlformats.org/drawingml/2006/table">
            <a:tbl>
              <a:tblPr firstRow="1" bandRow="1">
                <a:tableStyleId>{5C22544A-7EE6-4342-B048-85BDC9FD1C3A}</a:tableStyleId>
              </a:tblPr>
              <a:tblGrid>
                <a:gridCol w="2588402">
                  <a:extLst>
                    <a:ext uri="{9D8B030D-6E8A-4147-A177-3AD203B41FA5}">
                      <a16:colId xmlns:a16="http://schemas.microsoft.com/office/drawing/2014/main" val="1759447525"/>
                    </a:ext>
                  </a:extLst>
                </a:gridCol>
              </a:tblGrid>
              <a:tr h="458991">
                <a:tc>
                  <a:txBody>
                    <a:bodyPr/>
                    <a:lstStyle/>
                    <a:p>
                      <a:pPr algn="r"/>
                      <a:r>
                        <a:rPr lang="en-GB" b="0" dirty="0">
                          <a:solidFill>
                            <a:schemeClr val="tx1"/>
                          </a:solidFill>
                        </a:rPr>
                        <a:t>25%</a:t>
                      </a:r>
                    </a:p>
                  </a:txBody>
                  <a:tcPr anchor="ctr">
                    <a:solidFill>
                      <a:srgbClr val="E2F0D9"/>
                    </a:solidFill>
                  </a:tcPr>
                </a:tc>
                <a:extLst>
                  <a:ext uri="{0D108BD9-81ED-4DB2-BD59-A6C34878D82A}">
                    <a16:rowId xmlns:a16="http://schemas.microsoft.com/office/drawing/2014/main" val="1463216612"/>
                  </a:ext>
                </a:extLst>
              </a:tr>
              <a:tr h="420345">
                <a:tc>
                  <a:txBody>
                    <a:bodyPr/>
                    <a:lstStyle/>
                    <a:p>
                      <a:pPr algn="r"/>
                      <a:r>
                        <a:rPr lang="en-GB" b="0" dirty="0">
                          <a:solidFill>
                            <a:schemeClr val="tx1"/>
                          </a:solidFill>
                        </a:rPr>
                        <a:t>26%</a:t>
                      </a:r>
                    </a:p>
                  </a:txBody>
                  <a:tcPr anchor="ctr">
                    <a:solidFill>
                      <a:srgbClr val="C5E0B4"/>
                    </a:solidFill>
                  </a:tcPr>
                </a:tc>
                <a:extLst>
                  <a:ext uri="{0D108BD9-81ED-4DB2-BD59-A6C34878D82A}">
                    <a16:rowId xmlns:a16="http://schemas.microsoft.com/office/drawing/2014/main" val="2320095586"/>
                  </a:ext>
                </a:extLst>
              </a:tr>
              <a:tr h="570469">
                <a:tc>
                  <a:txBody>
                    <a:bodyPr/>
                    <a:lstStyle/>
                    <a:p>
                      <a:pPr algn="r"/>
                      <a:r>
                        <a:rPr lang="en-GB" b="0" dirty="0">
                          <a:solidFill>
                            <a:schemeClr val="tx1"/>
                          </a:solidFill>
                        </a:rPr>
                        <a:t>20%</a:t>
                      </a:r>
                    </a:p>
                  </a:txBody>
                  <a:tcPr anchor="ctr">
                    <a:solidFill>
                      <a:srgbClr val="A9D18E"/>
                    </a:solidFill>
                  </a:tcPr>
                </a:tc>
                <a:extLst>
                  <a:ext uri="{0D108BD9-81ED-4DB2-BD59-A6C34878D82A}">
                    <a16:rowId xmlns:a16="http://schemas.microsoft.com/office/drawing/2014/main" val="1894484342"/>
                  </a:ext>
                </a:extLst>
              </a:tr>
              <a:tr h="1118417">
                <a:tc>
                  <a:txBody>
                    <a:bodyPr/>
                    <a:lstStyle/>
                    <a:p>
                      <a:pPr algn="r"/>
                      <a:r>
                        <a:rPr lang="en-GB" b="0" dirty="0">
                          <a:solidFill>
                            <a:schemeClr val="bg1"/>
                          </a:solidFill>
                        </a:rPr>
                        <a:t>25%</a:t>
                      </a:r>
                    </a:p>
                  </a:txBody>
                  <a:tcPr anchor="ctr">
                    <a:solidFill>
                      <a:srgbClr val="548235"/>
                    </a:solidFill>
                  </a:tcPr>
                </a:tc>
                <a:extLst>
                  <a:ext uri="{0D108BD9-81ED-4DB2-BD59-A6C34878D82A}">
                    <a16:rowId xmlns:a16="http://schemas.microsoft.com/office/drawing/2014/main" val="1061470857"/>
                  </a:ext>
                </a:extLst>
              </a:tr>
              <a:tr h="2154270">
                <a:tc>
                  <a:txBody>
                    <a:bodyPr/>
                    <a:lstStyle/>
                    <a:p>
                      <a:pPr algn="r"/>
                      <a:r>
                        <a:rPr lang="en-GB" b="0" dirty="0">
                          <a:solidFill>
                            <a:schemeClr val="bg1"/>
                          </a:solidFill>
                        </a:rPr>
                        <a:t>5%</a:t>
                      </a:r>
                    </a:p>
                  </a:txBody>
                  <a:tcPr anchor="ctr">
                    <a:solidFill>
                      <a:srgbClr val="385723"/>
                    </a:solidFill>
                  </a:tcPr>
                </a:tc>
                <a:extLst>
                  <a:ext uri="{0D108BD9-81ED-4DB2-BD59-A6C34878D82A}">
                    <a16:rowId xmlns:a16="http://schemas.microsoft.com/office/drawing/2014/main" val="2425813742"/>
                  </a:ext>
                </a:extLst>
              </a:tr>
            </a:tbl>
          </a:graphicData>
        </a:graphic>
      </p:graphicFrame>
      <p:graphicFrame>
        <p:nvGraphicFramePr>
          <p:cNvPr id="3" name="Diagram 2">
            <a:extLst>
              <a:ext uri="{FF2B5EF4-FFF2-40B4-BE49-F238E27FC236}">
                <a16:creationId xmlns:a16="http://schemas.microsoft.com/office/drawing/2014/main" id="{692C945A-3029-434A-9CC8-DEC54D198EF4}"/>
              </a:ext>
            </a:extLst>
          </p:cNvPr>
          <p:cNvGraphicFramePr/>
          <p:nvPr/>
        </p:nvGraphicFramePr>
        <p:xfrm>
          <a:off x="919193" y="1429576"/>
          <a:ext cx="5176806" cy="47149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Table 9">
            <a:extLst>
              <a:ext uri="{FF2B5EF4-FFF2-40B4-BE49-F238E27FC236}">
                <a16:creationId xmlns:a16="http://schemas.microsoft.com/office/drawing/2014/main" id="{9BB7B657-5188-4AAF-98FB-EC8774C50FE5}"/>
              </a:ext>
            </a:extLst>
          </p:cNvPr>
          <p:cNvGraphicFramePr>
            <a:graphicFrameLocks noGrp="1"/>
          </p:cNvGraphicFramePr>
          <p:nvPr/>
        </p:nvGraphicFramePr>
        <p:xfrm>
          <a:off x="919194" y="1100452"/>
          <a:ext cx="5192554" cy="322682"/>
        </p:xfrm>
        <a:graphic>
          <a:graphicData uri="http://schemas.openxmlformats.org/drawingml/2006/table">
            <a:tbl>
              <a:tblPr firstRow="1" bandRow="1">
                <a:tableStyleId>{5C22544A-7EE6-4342-B048-85BDC9FD1C3A}</a:tableStyleId>
              </a:tblPr>
              <a:tblGrid>
                <a:gridCol w="1550481">
                  <a:extLst>
                    <a:ext uri="{9D8B030D-6E8A-4147-A177-3AD203B41FA5}">
                      <a16:colId xmlns:a16="http://schemas.microsoft.com/office/drawing/2014/main" val="20000"/>
                    </a:ext>
                  </a:extLst>
                </a:gridCol>
                <a:gridCol w="2206136">
                  <a:extLst>
                    <a:ext uri="{9D8B030D-6E8A-4147-A177-3AD203B41FA5}">
                      <a16:colId xmlns:a16="http://schemas.microsoft.com/office/drawing/2014/main" val="20001"/>
                    </a:ext>
                  </a:extLst>
                </a:gridCol>
                <a:gridCol w="1435937">
                  <a:extLst>
                    <a:ext uri="{9D8B030D-6E8A-4147-A177-3AD203B41FA5}">
                      <a16:colId xmlns:a16="http://schemas.microsoft.com/office/drawing/2014/main" val="20002"/>
                    </a:ext>
                  </a:extLst>
                </a:gridCol>
              </a:tblGrid>
              <a:tr h="322682">
                <a:tc>
                  <a:txBody>
                    <a:bodyPr/>
                    <a:lstStyle/>
                    <a:p>
                      <a:r>
                        <a:rPr lang="en-GB" sz="1400" dirty="0">
                          <a:solidFill>
                            <a:schemeClr val="bg1">
                              <a:lumMod val="95000"/>
                            </a:schemeClr>
                          </a:solidFill>
                          <a:latin typeface="Gill Sans MT" panose="020B0502020104020203" pitchFamily="34" charset="0"/>
                        </a:rPr>
                        <a:t>% of patients</a:t>
                      </a:r>
                    </a:p>
                  </a:txBody>
                  <a:tcPr>
                    <a:solidFill>
                      <a:schemeClr val="accent6">
                        <a:lumMod val="75000"/>
                      </a:schemeClr>
                    </a:solidFill>
                  </a:tcPr>
                </a:tc>
                <a:tc>
                  <a:txBody>
                    <a:bodyPr/>
                    <a:lstStyle/>
                    <a:p>
                      <a:pPr algn="ctr"/>
                      <a:r>
                        <a:rPr lang="en-GB" sz="1400" dirty="0">
                          <a:solidFill>
                            <a:schemeClr val="bg1">
                              <a:lumMod val="95000"/>
                            </a:schemeClr>
                          </a:solidFill>
                          <a:latin typeface="Gill Sans MT" panose="020B0502020104020203" pitchFamily="34" charset="0"/>
                        </a:rPr>
                        <a:t>No. of Patients</a:t>
                      </a:r>
                    </a:p>
                  </a:txBody>
                  <a:tcPr>
                    <a:solidFill>
                      <a:schemeClr val="accent6">
                        <a:lumMod val="75000"/>
                      </a:schemeClr>
                    </a:solidFill>
                  </a:tcPr>
                </a:tc>
                <a:tc>
                  <a:txBody>
                    <a:bodyPr/>
                    <a:lstStyle/>
                    <a:p>
                      <a:pPr algn="r"/>
                      <a:r>
                        <a:rPr lang="en-GB" sz="1400" dirty="0">
                          <a:solidFill>
                            <a:schemeClr val="bg1">
                              <a:lumMod val="95000"/>
                            </a:schemeClr>
                          </a:solidFill>
                          <a:latin typeface="Gill Sans MT" panose="020B0502020104020203" pitchFamily="34" charset="0"/>
                        </a:rPr>
                        <a:t>% of cost</a:t>
                      </a:r>
                    </a:p>
                  </a:txBody>
                  <a:tcPr>
                    <a:solidFill>
                      <a:schemeClr val="accent6">
                        <a:lumMod val="75000"/>
                      </a:schemeClr>
                    </a:solidFill>
                  </a:tcPr>
                </a:tc>
                <a:extLst>
                  <a:ext uri="{0D108BD9-81ED-4DB2-BD59-A6C34878D82A}">
                    <a16:rowId xmlns:a16="http://schemas.microsoft.com/office/drawing/2014/main" val="10000"/>
                  </a:ext>
                </a:extLst>
              </a:tr>
            </a:tbl>
          </a:graphicData>
        </a:graphic>
      </p:graphicFrame>
      <p:sp>
        <p:nvSpPr>
          <p:cNvPr id="11" name="Title 1">
            <a:extLst>
              <a:ext uri="{FF2B5EF4-FFF2-40B4-BE49-F238E27FC236}">
                <a16:creationId xmlns:a16="http://schemas.microsoft.com/office/drawing/2014/main" id="{4FD081B0-6C6C-4739-86F4-7035A53BDFFF}"/>
              </a:ext>
            </a:extLst>
          </p:cNvPr>
          <p:cNvSpPr>
            <a:spLocks noGrp="1"/>
          </p:cNvSpPr>
          <p:nvPr>
            <p:ph type="title"/>
          </p:nvPr>
        </p:nvSpPr>
        <p:spPr>
          <a:xfrm>
            <a:off x="302822" y="126412"/>
            <a:ext cx="11756906" cy="851049"/>
          </a:xfrm>
        </p:spPr>
        <p:txBody>
          <a:bodyPr>
            <a:noAutofit/>
          </a:bodyPr>
          <a:lstStyle/>
          <a:p>
            <a:pPr algn="l"/>
            <a:r>
              <a:rPr lang="en-US" sz="3600" dirty="0">
                <a:latin typeface="Gill Sans MT" panose="020B0502020104020203" pitchFamily="34" charset="0"/>
              </a:rPr>
              <a:t>The Need for Health Care Varies – All Secondary Care Costs</a:t>
            </a:r>
          </a:p>
        </p:txBody>
      </p:sp>
      <p:sp>
        <p:nvSpPr>
          <p:cNvPr id="7" name="TextBox 6">
            <a:extLst>
              <a:ext uri="{FF2B5EF4-FFF2-40B4-BE49-F238E27FC236}">
                <a16:creationId xmlns:a16="http://schemas.microsoft.com/office/drawing/2014/main" id="{022E2B7F-6004-45F7-ADDB-43B4E3626151}"/>
              </a:ext>
            </a:extLst>
          </p:cNvPr>
          <p:cNvSpPr txBox="1"/>
          <p:nvPr/>
        </p:nvSpPr>
        <p:spPr>
          <a:xfrm>
            <a:off x="6415177" y="1082128"/>
            <a:ext cx="5391510" cy="5324535"/>
          </a:xfrm>
          <a:prstGeom prst="rect">
            <a:avLst/>
          </a:prstGeom>
          <a:noFill/>
        </p:spPr>
        <p:txBody>
          <a:bodyPr wrap="square" rtlCol="0">
            <a:spAutoFit/>
          </a:bodyPr>
          <a:lstStyle/>
          <a:p>
            <a:r>
              <a:rPr lang="en-GB" sz="2000" dirty="0">
                <a:latin typeface="Gill Sans"/>
              </a:rPr>
              <a:t>These figures relate only to secondary care costs in </a:t>
            </a:r>
            <a:r>
              <a:rPr lang="en-GB" sz="2000" b="1" dirty="0">
                <a:latin typeface="Gill Sans"/>
              </a:rPr>
              <a:t>Leicester City</a:t>
            </a:r>
          </a:p>
          <a:p>
            <a:endParaRPr lang="en-GB" sz="2000" dirty="0">
              <a:latin typeface="Gill Sans"/>
            </a:endParaRPr>
          </a:p>
          <a:p>
            <a:r>
              <a:rPr lang="en-GB" sz="2000" dirty="0">
                <a:latin typeface="Gill Sans"/>
              </a:rPr>
              <a:t>They illustrate that just 0.5% of the population in Leicester City accounted for about 25% of secondary costs in the previous year</a:t>
            </a:r>
          </a:p>
          <a:p>
            <a:endParaRPr lang="en-GB" sz="2000" dirty="0">
              <a:latin typeface="Gill Sans"/>
            </a:endParaRPr>
          </a:p>
          <a:p>
            <a:r>
              <a:rPr lang="en-GB" sz="2000" dirty="0">
                <a:latin typeface="Gill Sans"/>
              </a:rPr>
              <a:t>Another 46% of secondary care costs were attributable to the next 4.5% of the population  </a:t>
            </a:r>
          </a:p>
          <a:p>
            <a:endParaRPr lang="en-GB" sz="2000" dirty="0">
              <a:latin typeface="Gill Sans"/>
            </a:endParaRPr>
          </a:p>
          <a:p>
            <a:r>
              <a:rPr lang="en-GB" sz="2000" dirty="0">
                <a:latin typeface="Gill Sans"/>
              </a:rPr>
              <a:t>Overall about 20% of the population accounts for over 95% of all secondary care costs in a given year</a:t>
            </a:r>
          </a:p>
          <a:p>
            <a:endParaRPr lang="en-GB" sz="2000" dirty="0">
              <a:latin typeface="Gill Sans"/>
            </a:endParaRPr>
          </a:p>
          <a:p>
            <a:r>
              <a:rPr lang="en-GB" sz="2000" dirty="0">
                <a:latin typeface="Gill Sans"/>
              </a:rPr>
              <a:t>At this time, no costs for pharmacy or primary care costs are available but will be in later iterations of the reports</a:t>
            </a:r>
          </a:p>
        </p:txBody>
      </p:sp>
    </p:spTree>
    <p:extLst>
      <p:ext uri="{BB962C8B-B14F-4D97-AF65-F5344CB8AC3E}">
        <p14:creationId xmlns:p14="http://schemas.microsoft.com/office/powerpoint/2010/main" val="1202057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881CF-6A21-D381-1A4E-7C445B6E287F}"/>
              </a:ext>
            </a:extLst>
          </p:cNvPr>
          <p:cNvSpPr>
            <a:spLocks noGrp="1"/>
          </p:cNvSpPr>
          <p:nvPr>
            <p:ph type="title"/>
          </p:nvPr>
        </p:nvSpPr>
        <p:spPr/>
        <p:txBody>
          <a:bodyPr>
            <a:normAutofit fontScale="90000"/>
          </a:bodyPr>
          <a:lstStyle/>
          <a:p>
            <a:r>
              <a:rPr lang="en-GB" dirty="0"/>
              <a:t>Problems with focusing solely on the top 1-2%</a:t>
            </a:r>
            <a:br>
              <a:rPr lang="en-GB" dirty="0"/>
            </a:br>
            <a:endParaRPr lang="en-GB" dirty="0"/>
          </a:p>
        </p:txBody>
      </p:sp>
      <p:sp>
        <p:nvSpPr>
          <p:cNvPr id="4" name="Content Placeholder 3">
            <a:extLst>
              <a:ext uri="{FF2B5EF4-FFF2-40B4-BE49-F238E27FC236}">
                <a16:creationId xmlns:a16="http://schemas.microsoft.com/office/drawing/2014/main" id="{6473870A-91D1-DA57-7617-184E6FA3613A}"/>
              </a:ext>
            </a:extLst>
          </p:cNvPr>
          <p:cNvSpPr>
            <a:spLocks noGrp="1"/>
          </p:cNvSpPr>
          <p:nvPr>
            <p:ph sz="half" idx="2"/>
          </p:nvPr>
        </p:nvSpPr>
        <p:spPr>
          <a:xfrm>
            <a:off x="360000" y="1868558"/>
            <a:ext cx="11472000" cy="4633586"/>
          </a:xfrm>
        </p:spPr>
        <p:txBody>
          <a:bodyPr>
            <a:normAutofit/>
          </a:bodyPr>
          <a:lstStyle/>
          <a:p>
            <a:pPr>
              <a:lnSpc>
                <a:spcPct val="120000"/>
              </a:lnSpc>
              <a:spcBef>
                <a:spcPts val="0"/>
              </a:spcBef>
            </a:pPr>
            <a:r>
              <a:rPr lang="en-GB" b="1" dirty="0"/>
              <a:t>Impactability?  </a:t>
            </a:r>
            <a:r>
              <a:rPr lang="en-GB" dirty="0"/>
              <a:t>Is there really anymore that can be done?  “We know these patients very well already!”</a:t>
            </a:r>
          </a:p>
          <a:p>
            <a:pPr marL="0" indent="0">
              <a:lnSpc>
                <a:spcPct val="120000"/>
              </a:lnSpc>
              <a:spcBef>
                <a:spcPts val="0"/>
              </a:spcBef>
              <a:buNone/>
            </a:pPr>
            <a:endParaRPr lang="en-GB" dirty="0"/>
          </a:p>
          <a:p>
            <a:pPr>
              <a:lnSpc>
                <a:spcPct val="120000"/>
              </a:lnSpc>
              <a:spcBef>
                <a:spcPts val="0"/>
              </a:spcBef>
            </a:pPr>
            <a:r>
              <a:rPr lang="en-GB" b="1" dirty="0"/>
              <a:t>Regression to the mean?</a:t>
            </a:r>
          </a:p>
          <a:p>
            <a:pPr>
              <a:lnSpc>
                <a:spcPct val="120000"/>
              </a:lnSpc>
              <a:spcBef>
                <a:spcPts val="0"/>
              </a:spcBef>
            </a:pPr>
            <a:endParaRPr lang="en-GB" b="1" dirty="0"/>
          </a:p>
          <a:p>
            <a:pPr>
              <a:lnSpc>
                <a:spcPct val="120000"/>
              </a:lnSpc>
              <a:spcBef>
                <a:spcPts val="0"/>
              </a:spcBef>
            </a:pPr>
            <a:r>
              <a:rPr lang="en-GB" b="1" dirty="0"/>
              <a:t>Surely, it’s the over 65s we ought to be going for?</a:t>
            </a:r>
          </a:p>
          <a:p>
            <a:pPr marL="0" indent="0">
              <a:lnSpc>
                <a:spcPct val="120000"/>
              </a:lnSpc>
              <a:spcBef>
                <a:spcPts val="0"/>
              </a:spcBef>
              <a:buNone/>
            </a:pPr>
            <a:endParaRPr lang="en-GB" dirty="0"/>
          </a:p>
          <a:p>
            <a:pPr marL="0" indent="0">
              <a:lnSpc>
                <a:spcPct val="120000"/>
              </a:lnSpc>
              <a:spcBef>
                <a:spcPts val="0"/>
              </a:spcBef>
              <a:buNone/>
            </a:pPr>
            <a:endParaRPr lang="en-GB" dirty="0"/>
          </a:p>
          <a:p>
            <a:pPr marL="0" indent="0">
              <a:lnSpc>
                <a:spcPct val="120000"/>
              </a:lnSpc>
              <a:spcBef>
                <a:spcPts val="0"/>
              </a:spcBef>
              <a:buNone/>
            </a:pPr>
            <a:endParaRPr lang="en-GB" dirty="0"/>
          </a:p>
        </p:txBody>
      </p:sp>
    </p:spTree>
    <p:extLst>
      <p:ext uri="{BB962C8B-B14F-4D97-AF65-F5344CB8AC3E}">
        <p14:creationId xmlns:p14="http://schemas.microsoft.com/office/powerpoint/2010/main" val="426438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a:extLst>
              <a:ext uri="{FF2B5EF4-FFF2-40B4-BE49-F238E27FC236}">
                <a16:creationId xmlns:a16="http://schemas.microsoft.com/office/drawing/2014/main" id="{382A97E0-4B76-FF64-597B-6D2589B044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6101" y="1341439"/>
            <a:ext cx="8461375" cy="526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881CF-6A21-D381-1A4E-7C445B6E287F}"/>
              </a:ext>
            </a:extLst>
          </p:cNvPr>
          <p:cNvSpPr>
            <a:spLocks noGrp="1"/>
          </p:cNvSpPr>
          <p:nvPr>
            <p:ph type="title"/>
          </p:nvPr>
        </p:nvSpPr>
        <p:spPr/>
        <p:txBody>
          <a:bodyPr>
            <a:normAutofit fontScale="90000"/>
          </a:bodyPr>
          <a:lstStyle/>
          <a:p>
            <a:r>
              <a:rPr lang="en-GB" dirty="0"/>
              <a:t>Frailty</a:t>
            </a:r>
            <a:br>
              <a:rPr lang="en-GB" dirty="0"/>
            </a:br>
            <a:endParaRPr lang="en-GB" dirty="0"/>
          </a:p>
        </p:txBody>
      </p:sp>
      <p:sp>
        <p:nvSpPr>
          <p:cNvPr id="4" name="Content Placeholder 3">
            <a:extLst>
              <a:ext uri="{FF2B5EF4-FFF2-40B4-BE49-F238E27FC236}">
                <a16:creationId xmlns:a16="http://schemas.microsoft.com/office/drawing/2014/main" id="{6473870A-91D1-DA57-7617-184E6FA3613A}"/>
              </a:ext>
            </a:extLst>
          </p:cNvPr>
          <p:cNvSpPr>
            <a:spLocks noGrp="1"/>
          </p:cNvSpPr>
          <p:nvPr>
            <p:ph sz="half" idx="2"/>
          </p:nvPr>
        </p:nvSpPr>
        <p:spPr>
          <a:xfrm>
            <a:off x="360000" y="1868558"/>
            <a:ext cx="11472000" cy="4633586"/>
          </a:xfrm>
        </p:spPr>
        <p:txBody>
          <a:bodyPr>
            <a:normAutofit/>
          </a:bodyPr>
          <a:lstStyle/>
          <a:p>
            <a:pPr marL="0" indent="0">
              <a:lnSpc>
                <a:spcPct val="120000"/>
              </a:lnSpc>
              <a:spcBef>
                <a:spcPts val="0"/>
              </a:spcBef>
              <a:buNone/>
            </a:pPr>
            <a:r>
              <a:rPr lang="en-GB" dirty="0"/>
              <a:t>Geriatricians tell us that about 70% of all in-patient bed days in UHL are used by people with a clinical frailty score of 6 or more</a:t>
            </a:r>
          </a:p>
          <a:p>
            <a:pPr marL="0" indent="0">
              <a:lnSpc>
                <a:spcPct val="120000"/>
              </a:lnSpc>
              <a:spcBef>
                <a:spcPts val="0"/>
              </a:spcBef>
              <a:buNone/>
            </a:pPr>
            <a:endParaRPr lang="en-GB" dirty="0"/>
          </a:p>
        </p:txBody>
      </p:sp>
    </p:spTree>
    <p:extLst>
      <p:ext uri="{BB962C8B-B14F-4D97-AF65-F5344CB8AC3E}">
        <p14:creationId xmlns:p14="http://schemas.microsoft.com/office/powerpoint/2010/main" val="3719637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881CF-6A21-D381-1A4E-7C445B6E287F}"/>
              </a:ext>
            </a:extLst>
          </p:cNvPr>
          <p:cNvSpPr>
            <a:spLocks noGrp="1"/>
          </p:cNvSpPr>
          <p:nvPr>
            <p:ph type="title"/>
          </p:nvPr>
        </p:nvSpPr>
        <p:spPr>
          <a:xfrm>
            <a:off x="360000" y="973138"/>
            <a:ext cx="11472000" cy="466780"/>
          </a:xfrm>
        </p:spPr>
        <p:txBody>
          <a:bodyPr>
            <a:normAutofit fontScale="90000"/>
          </a:bodyPr>
          <a:lstStyle/>
          <a:p>
            <a:r>
              <a:rPr lang="en-GB" dirty="0"/>
              <a:t>Frailty distribution LLR 2023</a:t>
            </a:r>
          </a:p>
        </p:txBody>
      </p:sp>
      <p:sp>
        <p:nvSpPr>
          <p:cNvPr id="4" name="Content Placeholder 3">
            <a:extLst>
              <a:ext uri="{FF2B5EF4-FFF2-40B4-BE49-F238E27FC236}">
                <a16:creationId xmlns:a16="http://schemas.microsoft.com/office/drawing/2014/main" id="{6473870A-91D1-DA57-7617-184E6FA3613A}"/>
              </a:ext>
            </a:extLst>
          </p:cNvPr>
          <p:cNvSpPr>
            <a:spLocks noGrp="1"/>
          </p:cNvSpPr>
          <p:nvPr>
            <p:ph sz="half" idx="2"/>
          </p:nvPr>
        </p:nvSpPr>
        <p:spPr>
          <a:xfrm>
            <a:off x="360000" y="1868558"/>
            <a:ext cx="11472000" cy="4633586"/>
          </a:xfrm>
        </p:spPr>
        <p:txBody>
          <a:bodyPr>
            <a:normAutofit/>
          </a:bodyPr>
          <a:lstStyle/>
          <a:p>
            <a:pPr marL="0" indent="0">
              <a:buNone/>
            </a:pPr>
            <a:endParaRPr lang="en-GB" b="0" i="0" dirty="0">
              <a:effectLst/>
            </a:endParaRPr>
          </a:p>
          <a:p>
            <a:pPr marL="0" indent="0">
              <a:lnSpc>
                <a:spcPct val="120000"/>
              </a:lnSpc>
              <a:spcBef>
                <a:spcPts val="0"/>
              </a:spcBef>
              <a:buNone/>
            </a:pPr>
            <a:endParaRPr lang="en-GB" dirty="0"/>
          </a:p>
        </p:txBody>
      </p:sp>
      <p:pic>
        <p:nvPicPr>
          <p:cNvPr id="5" name="Picture 4">
            <a:extLst>
              <a:ext uri="{FF2B5EF4-FFF2-40B4-BE49-F238E27FC236}">
                <a16:creationId xmlns:a16="http://schemas.microsoft.com/office/drawing/2014/main" id="{C26321E3-3A3C-3F99-0856-E2B0E2AB222C}"/>
              </a:ext>
            </a:extLst>
          </p:cNvPr>
          <p:cNvPicPr>
            <a:picLocks noChangeAspect="1"/>
          </p:cNvPicPr>
          <p:nvPr/>
        </p:nvPicPr>
        <p:blipFill>
          <a:blip r:embed="rId2"/>
          <a:stretch>
            <a:fillRect/>
          </a:stretch>
        </p:blipFill>
        <p:spPr>
          <a:xfrm>
            <a:off x="2175641" y="1618592"/>
            <a:ext cx="8471338" cy="4466898"/>
          </a:xfrm>
          <a:prstGeom prst="rect">
            <a:avLst/>
          </a:prstGeom>
        </p:spPr>
      </p:pic>
    </p:spTree>
    <p:extLst>
      <p:ext uri="{BB962C8B-B14F-4D97-AF65-F5344CB8AC3E}">
        <p14:creationId xmlns:p14="http://schemas.microsoft.com/office/powerpoint/2010/main" val="3750874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a:extLst>
              <a:ext uri="{FF2B5EF4-FFF2-40B4-BE49-F238E27FC236}">
                <a16:creationId xmlns:a16="http://schemas.microsoft.com/office/drawing/2014/main" id="{5628CCDD-90A5-41A7-BE65-AA395D89C94C}"/>
              </a:ext>
            </a:extLst>
          </p:cNvPr>
          <p:cNvGraphicFramePr>
            <a:graphicFrameLocks/>
          </p:cNvGraphicFramePr>
          <p:nvPr/>
        </p:nvGraphicFramePr>
        <p:xfrm>
          <a:off x="3922018" y="894945"/>
          <a:ext cx="6962698" cy="583942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453398" y="290413"/>
            <a:ext cx="7332702" cy="892042"/>
          </a:xfrm>
        </p:spPr>
        <p:txBody>
          <a:bodyPr>
            <a:noAutofit/>
          </a:bodyPr>
          <a:lstStyle/>
          <a:p>
            <a:pPr algn="l"/>
            <a:r>
              <a:rPr lang="en-GB" sz="4000" dirty="0">
                <a:latin typeface="Gill Sans MT" panose="020B0502020104020203" pitchFamily="34" charset="0"/>
              </a:rPr>
              <a:t>Multimorbidity Drives Cost – adults </a:t>
            </a:r>
          </a:p>
        </p:txBody>
      </p:sp>
      <p:sp>
        <p:nvSpPr>
          <p:cNvPr id="14" name="Content Placeholder 13"/>
          <p:cNvSpPr txBox="1">
            <a:spLocks noGrp="1"/>
          </p:cNvSpPr>
          <p:nvPr>
            <p:ph idx="1"/>
          </p:nvPr>
        </p:nvSpPr>
        <p:spPr>
          <a:xfrm>
            <a:off x="1317190" y="1199402"/>
            <a:ext cx="2526320" cy="6020110"/>
          </a:xfrm>
          <a:prstGeom prst="rect">
            <a:avLst/>
          </a:prstGeom>
          <a:noFill/>
        </p:spPr>
        <p:txBody>
          <a:bodyPr wrap="square" rtlCol="0">
            <a:spAutoFit/>
          </a:bodyPr>
          <a:lstStyle/>
          <a:p>
            <a:pPr marL="0" indent="0">
              <a:buNone/>
            </a:pPr>
            <a:r>
              <a:rPr lang="en-GB" sz="1800" dirty="0">
                <a:latin typeface="Gill Sans MT" panose="020B0502020104020203" pitchFamily="34" charset="0"/>
              </a:rPr>
              <a:t>Segments created by combining age of patient and the number of chronic conditions they have: </a:t>
            </a:r>
          </a:p>
          <a:p>
            <a:pPr marL="0" indent="0">
              <a:buNone/>
            </a:pPr>
            <a:r>
              <a:rPr lang="en-GB" sz="1800" dirty="0">
                <a:latin typeface="Gill Sans MT" panose="020B0502020104020203" pitchFamily="34" charset="0"/>
              </a:rPr>
              <a:t>Number denotes number of chronic conditions:</a:t>
            </a:r>
          </a:p>
          <a:p>
            <a:pPr>
              <a:lnSpc>
                <a:spcPct val="100000"/>
              </a:lnSpc>
              <a:spcBef>
                <a:spcPts val="0"/>
              </a:spcBef>
            </a:pPr>
            <a:r>
              <a:rPr lang="en-GB" sz="1800" dirty="0">
                <a:latin typeface="Gill Sans MT" panose="020B0502020104020203" pitchFamily="34" charset="0"/>
              </a:rPr>
              <a:t>0 = 0</a:t>
            </a:r>
          </a:p>
          <a:p>
            <a:pPr>
              <a:lnSpc>
                <a:spcPct val="100000"/>
              </a:lnSpc>
              <a:spcBef>
                <a:spcPts val="0"/>
              </a:spcBef>
            </a:pPr>
            <a:r>
              <a:rPr lang="en-GB" sz="1800" dirty="0">
                <a:latin typeface="Gill Sans MT" panose="020B0502020104020203" pitchFamily="34" charset="0"/>
              </a:rPr>
              <a:t>1 = 1</a:t>
            </a:r>
          </a:p>
          <a:p>
            <a:pPr>
              <a:lnSpc>
                <a:spcPct val="100000"/>
              </a:lnSpc>
              <a:spcBef>
                <a:spcPts val="0"/>
              </a:spcBef>
            </a:pPr>
            <a:r>
              <a:rPr lang="en-GB" sz="1800" dirty="0">
                <a:latin typeface="Gill Sans MT" panose="020B0502020104020203" pitchFamily="34" charset="0"/>
              </a:rPr>
              <a:t>2 = 2 to 4</a:t>
            </a:r>
          </a:p>
          <a:p>
            <a:pPr>
              <a:lnSpc>
                <a:spcPct val="100000"/>
              </a:lnSpc>
              <a:spcBef>
                <a:spcPts val="0"/>
              </a:spcBef>
            </a:pPr>
            <a:r>
              <a:rPr lang="en-GB" sz="1800" dirty="0">
                <a:latin typeface="Gill Sans MT" panose="020B0502020104020203" pitchFamily="34" charset="0"/>
              </a:rPr>
              <a:t>5 = 5 to 7</a:t>
            </a:r>
          </a:p>
          <a:p>
            <a:pPr>
              <a:lnSpc>
                <a:spcPct val="100000"/>
              </a:lnSpc>
              <a:spcBef>
                <a:spcPts val="0"/>
              </a:spcBef>
            </a:pPr>
            <a:r>
              <a:rPr lang="en-GB" sz="1800" dirty="0">
                <a:latin typeface="Gill Sans MT" panose="020B0502020104020203" pitchFamily="34" charset="0"/>
              </a:rPr>
              <a:t>8 = 8 or more</a:t>
            </a:r>
          </a:p>
          <a:p>
            <a:pPr marL="0" indent="0">
              <a:lnSpc>
                <a:spcPct val="100000"/>
              </a:lnSpc>
              <a:spcBef>
                <a:spcPts val="0"/>
              </a:spcBef>
              <a:buNone/>
            </a:pPr>
            <a:endParaRPr lang="en-GB" sz="1800" dirty="0">
              <a:latin typeface="Gill Sans MT" panose="020B0502020104020203" pitchFamily="34" charset="0"/>
            </a:endParaRPr>
          </a:p>
          <a:p>
            <a:pPr marL="0" indent="0">
              <a:buNone/>
            </a:pPr>
            <a:r>
              <a:rPr lang="en-GB" sz="1800" dirty="0">
                <a:latin typeface="Gill Sans MT" panose="020B0502020104020203" pitchFamily="34" charset="0"/>
              </a:rPr>
              <a:t>Letter denotes age band:</a:t>
            </a:r>
          </a:p>
          <a:p>
            <a:pPr>
              <a:lnSpc>
                <a:spcPct val="100000"/>
              </a:lnSpc>
              <a:spcBef>
                <a:spcPts val="0"/>
              </a:spcBef>
            </a:pPr>
            <a:r>
              <a:rPr lang="en-GB" sz="1800" dirty="0">
                <a:latin typeface="Gill Sans MT" panose="020B0502020104020203" pitchFamily="34" charset="0"/>
              </a:rPr>
              <a:t>A = 0-17</a:t>
            </a:r>
          </a:p>
          <a:p>
            <a:pPr>
              <a:lnSpc>
                <a:spcPct val="100000"/>
              </a:lnSpc>
              <a:spcBef>
                <a:spcPts val="0"/>
              </a:spcBef>
            </a:pPr>
            <a:r>
              <a:rPr lang="en-GB" sz="1800" dirty="0">
                <a:latin typeface="Gill Sans MT" panose="020B0502020104020203" pitchFamily="34" charset="0"/>
              </a:rPr>
              <a:t>B = 18-44</a:t>
            </a:r>
          </a:p>
          <a:p>
            <a:pPr>
              <a:lnSpc>
                <a:spcPct val="100000"/>
              </a:lnSpc>
              <a:spcBef>
                <a:spcPts val="0"/>
              </a:spcBef>
            </a:pPr>
            <a:r>
              <a:rPr lang="en-GB" sz="1800" dirty="0">
                <a:latin typeface="Gill Sans MT" panose="020B0502020104020203" pitchFamily="34" charset="0"/>
              </a:rPr>
              <a:t>C = 45-64</a:t>
            </a:r>
          </a:p>
          <a:p>
            <a:pPr>
              <a:lnSpc>
                <a:spcPct val="100000"/>
              </a:lnSpc>
              <a:spcBef>
                <a:spcPts val="0"/>
              </a:spcBef>
            </a:pPr>
            <a:r>
              <a:rPr lang="en-GB" sz="1800" dirty="0">
                <a:latin typeface="Gill Sans MT" panose="020B0502020104020203" pitchFamily="34" charset="0"/>
              </a:rPr>
              <a:t>D = 65-79</a:t>
            </a:r>
          </a:p>
          <a:p>
            <a:pPr>
              <a:lnSpc>
                <a:spcPct val="100000"/>
              </a:lnSpc>
              <a:spcBef>
                <a:spcPts val="0"/>
              </a:spcBef>
            </a:pPr>
            <a:r>
              <a:rPr lang="en-GB" sz="1800" dirty="0">
                <a:latin typeface="Gill Sans MT" panose="020B0502020104020203" pitchFamily="34" charset="0"/>
              </a:rPr>
              <a:t>E = 80+</a:t>
            </a:r>
          </a:p>
          <a:p>
            <a:pPr marL="0" indent="0">
              <a:lnSpc>
                <a:spcPct val="100000"/>
              </a:lnSpc>
              <a:spcBef>
                <a:spcPts val="0"/>
              </a:spcBef>
              <a:buNone/>
            </a:pPr>
            <a:endParaRPr lang="en-GB" sz="1800" dirty="0">
              <a:latin typeface="Gill Sans MT" panose="020B0502020104020203" pitchFamily="34" charset="0"/>
            </a:endParaRPr>
          </a:p>
        </p:txBody>
      </p:sp>
      <p:sp>
        <p:nvSpPr>
          <p:cNvPr id="9" name="TextBox 1">
            <a:extLst>
              <a:ext uri="{FF2B5EF4-FFF2-40B4-BE49-F238E27FC236}">
                <a16:creationId xmlns:a16="http://schemas.microsoft.com/office/drawing/2014/main" id="{58167C83-78B8-4B7D-AA4F-01D2F8F99130}"/>
              </a:ext>
            </a:extLst>
          </p:cNvPr>
          <p:cNvSpPr txBox="1"/>
          <p:nvPr/>
        </p:nvSpPr>
        <p:spPr>
          <a:xfrm>
            <a:off x="5787382" y="1905802"/>
            <a:ext cx="3231973" cy="1696673"/>
          </a:xfrm>
          <a:prstGeom prst="rect">
            <a:avLst/>
          </a:prstGeom>
          <a:solidFill>
            <a:srgbClr val="FFFFFF">
              <a:alpha val="50000"/>
            </a:srgbClr>
          </a:solidFill>
          <a:ln w="28575">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sz="1800" dirty="0">
                <a:solidFill>
                  <a:srgbClr val="FF0000"/>
                </a:solidFill>
                <a:latin typeface="Gill Sans"/>
              </a:rPr>
              <a:t>Multimorbidity more than age drives emergency admission costs</a:t>
            </a:r>
          </a:p>
          <a:p>
            <a:pPr algn="ctr"/>
            <a:r>
              <a:rPr lang="en-GB" sz="1800" dirty="0">
                <a:solidFill>
                  <a:srgbClr val="FF0000"/>
                </a:solidFill>
                <a:latin typeface="Gill Sans"/>
              </a:rPr>
              <a:t>Multimorbidity does not just occur in the elderly</a:t>
            </a:r>
          </a:p>
        </p:txBody>
      </p:sp>
      <p:sp>
        <p:nvSpPr>
          <p:cNvPr id="11" name="Rectangle 10">
            <a:extLst>
              <a:ext uri="{FF2B5EF4-FFF2-40B4-BE49-F238E27FC236}">
                <a16:creationId xmlns:a16="http://schemas.microsoft.com/office/drawing/2014/main" id="{0738A723-C31F-4262-9356-BAE291B0B40A}"/>
              </a:ext>
            </a:extLst>
          </p:cNvPr>
          <p:cNvSpPr/>
          <p:nvPr/>
        </p:nvSpPr>
        <p:spPr>
          <a:xfrm>
            <a:off x="9479244" y="1582726"/>
            <a:ext cx="1316621" cy="516859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13" name="Connector: Elbow 12">
            <a:extLst>
              <a:ext uri="{FF2B5EF4-FFF2-40B4-BE49-F238E27FC236}">
                <a16:creationId xmlns:a16="http://schemas.microsoft.com/office/drawing/2014/main" id="{8587A860-10A7-478C-B1B1-4CFCD27F7D63}"/>
              </a:ext>
            </a:extLst>
          </p:cNvPr>
          <p:cNvCxnSpPr>
            <a:cxnSpLocks/>
          </p:cNvCxnSpPr>
          <p:nvPr/>
        </p:nvCxnSpPr>
        <p:spPr>
          <a:xfrm>
            <a:off x="8902185" y="2272667"/>
            <a:ext cx="577059" cy="1"/>
          </a:xfrm>
          <a:prstGeom prst="bentConnector3">
            <a:avLst>
              <a:gd name="adj1" fmla="val 50000"/>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129315"/>
      </p:ext>
    </p:extLst>
  </p:cSld>
  <p:clrMapOvr>
    <a:masterClrMapping/>
  </p:clrMapOvr>
</p:sld>
</file>

<file path=ppt/theme/theme1.xml><?xml version="1.0" encoding="utf-8"?>
<a:theme xmlns:a="http://schemas.openxmlformats.org/drawingml/2006/main" name="Office Theme">
  <a:themeElements>
    <a:clrScheme name="LLR ICB">
      <a:dk1>
        <a:sysClr val="windowText" lastClr="000000"/>
      </a:dk1>
      <a:lt1>
        <a:sysClr val="window" lastClr="FFFFFF"/>
      </a:lt1>
      <a:dk2>
        <a:srgbClr val="005EB8"/>
      </a:dk2>
      <a:lt2>
        <a:srgbClr val="E8EDEE"/>
      </a:lt2>
      <a:accent1>
        <a:srgbClr val="0072CE"/>
      </a:accent1>
      <a:accent2>
        <a:srgbClr val="ED8B00"/>
      </a:accent2>
      <a:accent3>
        <a:srgbClr val="AE2573"/>
      </a:accent3>
      <a:accent4>
        <a:srgbClr val="330072"/>
      </a:accent4>
      <a:accent5>
        <a:srgbClr val="00A499"/>
      </a:accent5>
      <a:accent6>
        <a:srgbClr val="00A9CE"/>
      </a:accent6>
      <a:hlink>
        <a:srgbClr val="005EB8"/>
      </a:hlink>
      <a:folHlink>
        <a:srgbClr val="3300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4442</TotalTime>
  <Words>773</Words>
  <Application>Microsoft Office PowerPoint</Application>
  <PresentationFormat>Widescreen</PresentationFormat>
  <Paragraphs>115</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Planning for Integrated Care In General Practice (PIC GP) in LLR</vt:lpstr>
      <vt:lpstr>Objectives </vt:lpstr>
      <vt:lpstr> 2016 – how would we choose patients for enhanced care programme?</vt:lpstr>
      <vt:lpstr>The Need for Health Care Varies – All Secondary Care Costs</vt:lpstr>
      <vt:lpstr>Problems with focusing solely on the top 1-2% </vt:lpstr>
      <vt:lpstr>PowerPoint Presentation</vt:lpstr>
      <vt:lpstr>Frailty </vt:lpstr>
      <vt:lpstr>Frailty distribution LLR 2023</vt:lpstr>
      <vt:lpstr>Multimorbidity Drives Cost – adults </vt:lpstr>
      <vt:lpstr>PowerPoint Presentation</vt:lpstr>
      <vt:lpstr>Identified patient cohorts for STP 2015</vt:lpstr>
      <vt:lpstr>After discussion with clinical leads and the Board we settled on… </vt:lpstr>
      <vt:lpstr>Different stakeholders thought different things were more or less important… </vt:lpstr>
      <vt:lpstr>We ended up with…(initially) </vt:lpstr>
      <vt:lpstr>How to allocate funding…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SHILTON, Melanie (NHS LEICESTER CITY CCG)</dc:creator>
  <cp:lastModifiedBy>PIERCE, Mark (NHS LEICESTER, LEICESTERSHIRE AND RUTLAND ICB - 04C)</cp:lastModifiedBy>
  <cp:revision>39</cp:revision>
  <dcterms:created xsi:type="dcterms:W3CDTF">2022-06-21T15:05:54Z</dcterms:created>
  <dcterms:modified xsi:type="dcterms:W3CDTF">2023-06-08T02:37:44Z</dcterms:modified>
</cp:coreProperties>
</file>