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6" r:id="rId2"/>
    <p:sldId id="269" r:id="rId3"/>
    <p:sldId id="370" r:id="rId4"/>
    <p:sldId id="988" r:id="rId5"/>
    <p:sldId id="1023" r:id="rId6"/>
    <p:sldId id="1024" r:id="rId7"/>
    <p:sldId id="1025" r:id="rId8"/>
    <p:sldId id="1026" r:id="rId9"/>
    <p:sldId id="497" r:id="rId10"/>
    <p:sldId id="496" r:id="rId11"/>
    <p:sldId id="270" r:id="rId12"/>
    <p:sldId id="1027" r:id="rId13"/>
    <p:sldId id="1028" r:id="rId14"/>
    <p:sldId id="371" r:id="rId15"/>
    <p:sldId id="102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0E4"/>
    <a:srgbClr val="3C3067"/>
    <a:srgbClr val="0072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1" autoAdjust="0"/>
    <p:restoredTop sz="94660"/>
  </p:normalViewPr>
  <p:slideViewPr>
    <p:cSldViewPr snapToGrid="0">
      <p:cViewPr varScale="1">
        <p:scale>
          <a:sx n="61" d="100"/>
          <a:sy n="61" d="100"/>
        </p:scale>
        <p:origin x="11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mlcsu-Bi-fs\csugroupdata$\Commissioning%20Intelligence%20And%20Strategy\CM\CA\CAT%20Reports\CCG\Leics\STP\ACG\ACG%20Nov%202018\Aggregated%20ACG%20summary%20-%20ELR%20-%20Nov%20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Gill Sans MT" panose="020B0502020104020203" pitchFamily="34" charset="0"/>
                <a:ea typeface="+mn-ea"/>
                <a:cs typeface="+mn-cs"/>
              </a:defRPr>
            </a:pPr>
            <a:r>
              <a:rPr lang="en-US" sz="1800" dirty="0"/>
              <a:t>Mean Emergency Cost by Segment – ELR</a:t>
            </a:r>
            <a:r>
              <a:rPr lang="en-US" sz="1800" baseline="0" dirty="0"/>
              <a:t> CCG, A</a:t>
            </a:r>
            <a:r>
              <a:rPr lang="en-US" sz="1800" dirty="0"/>
              <a:t>dults Only</a:t>
            </a:r>
          </a:p>
        </c:rich>
      </c:tx>
      <c:layout>
        <c:manualLayout>
          <c:xMode val="edge"/>
          <c:yMode val="edge"/>
          <c:x val="0.22297958743096863"/>
          <c:y val="5.9150142787957986E-2"/>
        </c:manualLayout>
      </c:layout>
      <c:overlay val="0"/>
      <c:spPr>
        <a:noFill/>
        <a:ln>
          <a:noFill/>
        </a:ln>
        <a:effectLst/>
      </c:spPr>
    </c:title>
    <c:autoTitleDeleted val="0"/>
    <c:plotArea>
      <c:layout>
        <c:manualLayout>
          <c:layoutTarget val="inner"/>
          <c:xMode val="edge"/>
          <c:yMode val="edge"/>
          <c:x val="7.9734466548308958E-2"/>
          <c:y val="5.9604141617659215E-2"/>
          <c:w val="0.89085258190872274"/>
          <c:h val="0.86842951091917098"/>
        </c:manualLayout>
      </c:layout>
      <c:barChart>
        <c:barDir val="col"/>
        <c:grouping val="clustered"/>
        <c:varyColors val="0"/>
        <c:ser>
          <c:idx val="5"/>
          <c:order val="5"/>
          <c:tx>
            <c:strRef>
              <c:f>MM_Drives_Cost!$Y$2</c:f>
              <c:strCache>
                <c:ptCount val="1"/>
                <c:pt idx="0">
                  <c:v>Mean Emergency Cost</c:v>
                </c:pt>
              </c:strCache>
            </c:strRef>
          </c:tx>
          <c:spPr>
            <a:solidFill>
              <a:schemeClr val="accent6"/>
            </a:solidFill>
            <a:ln>
              <a:noFill/>
            </a:ln>
            <a:effectLst/>
          </c:spPr>
          <c:invertIfNegative val="0"/>
          <c:cat>
            <c:strRef>
              <c:f>MM_Drives_Cost!$S$3:$S$22</c:f>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f>MM_Drives_Cost!$Y$3:$Y$22</c:f>
              <c:numCache>
                <c:formatCode>_-* #,##0_-;\-* #,##0_-;_-* "-"??_-;_-@_-</c:formatCode>
                <c:ptCount val="20"/>
                <c:pt idx="0">
                  <c:v>49.08892211274631</c:v>
                </c:pt>
                <c:pt idx="1">
                  <c:v>23.25619768229063</c:v>
                </c:pt>
                <c:pt idx="2">
                  <c:v>29.427407487791644</c:v>
                </c:pt>
                <c:pt idx="3">
                  <c:v>46.724633063463045</c:v>
                </c:pt>
                <c:pt idx="4">
                  <c:v>89.847618962031007</c:v>
                </c:pt>
                <c:pt idx="5">
                  <c:v>28.295200665236994</c:v>
                </c:pt>
                <c:pt idx="6">
                  <c:v>23.309026105384838</c:v>
                </c:pt>
                <c:pt idx="7">
                  <c:v>37.365530303030305</c:v>
                </c:pt>
                <c:pt idx="8">
                  <c:v>456.93987202925035</c:v>
                </c:pt>
                <c:pt idx="9">
                  <c:v>201.52453656853723</c:v>
                </c:pt>
                <c:pt idx="10">
                  <c:v>142.8421709295072</c:v>
                </c:pt>
                <c:pt idx="11">
                  <c:v>217.39743709029389</c:v>
                </c:pt>
                <c:pt idx="12">
                  <c:v>1457.7440672268904</c:v>
                </c:pt>
                <c:pt idx="13">
                  <c:v>753.31262882748308</c:v>
                </c:pt>
                <c:pt idx="14">
                  <c:v>528.61664731494909</c:v>
                </c:pt>
                <c:pt idx="15">
                  <c:v>598.28992302617087</c:v>
                </c:pt>
                <c:pt idx="16">
                  <c:v>2868.100975609756</c:v>
                </c:pt>
                <c:pt idx="17">
                  <c:v>2969.2268048359233</c:v>
                </c:pt>
                <c:pt idx="18">
                  <c:v>2267.2815185350601</c:v>
                </c:pt>
                <c:pt idx="19">
                  <c:v>2761.7791672727308</c:v>
                </c:pt>
              </c:numCache>
            </c:numRef>
          </c:val>
          <c:extLst>
            <c:ext xmlns:c16="http://schemas.microsoft.com/office/drawing/2014/chart" uri="{C3380CC4-5D6E-409C-BE32-E72D297353CC}">
              <c16:uniqueId val="{00000000-2E0D-46C7-82ED-6509F88AA52A}"/>
            </c:ext>
          </c:extLst>
        </c:ser>
        <c:dLbls>
          <c:showLegendKey val="0"/>
          <c:showVal val="0"/>
          <c:showCatName val="0"/>
          <c:showSerName val="0"/>
          <c:showPercent val="0"/>
          <c:showBubbleSize val="0"/>
        </c:dLbls>
        <c:gapWidth val="219"/>
        <c:overlap val="-27"/>
        <c:axId val="282942848"/>
        <c:axId val="296752640"/>
        <c:extLst>
          <c:ext xmlns:c15="http://schemas.microsoft.com/office/drawing/2012/chart" uri="{02D57815-91ED-43cb-92C2-25804820EDAC}">
            <c15:filteredBarSeries>
              <c15:ser>
                <c:idx val="0"/>
                <c:order val="0"/>
                <c:tx>
                  <c:strRef>
                    <c:extLst>
                      <c:ext uri="{02D57815-91ED-43cb-92C2-25804820EDAC}">
                        <c15:formulaRef>
                          <c15:sqref>MM_Drives_Cost!$T$2</c15:sqref>
                        </c15:formulaRef>
                      </c:ext>
                    </c:extLst>
                    <c:strCache>
                      <c:ptCount val="1"/>
                      <c:pt idx="0">
                        <c:v>Count of Pseudo_id</c:v>
                      </c:pt>
                    </c:strCache>
                  </c:strRef>
                </c:tx>
                <c:spPr>
                  <a:solidFill>
                    <a:schemeClr val="accent1"/>
                  </a:solidFill>
                  <a:ln>
                    <a:noFill/>
                  </a:ln>
                  <a:effectLst/>
                </c:spPr>
                <c:invertIfNegative val="0"/>
                <c:cat>
                  <c:strRef>
                    <c:extLst>
                      <c:ex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c:ext uri="{02D57815-91ED-43cb-92C2-25804820EDAC}">
                        <c15:formulaRef>
                          <c15:sqref>MM_Drives_Cost!$T$3:$T$22</c15:sqref>
                        </c15:formulaRef>
                      </c:ext>
                    </c:extLst>
                    <c:numCache>
                      <c:formatCode>General</c:formatCode>
                      <c:ptCount val="20"/>
                      <c:pt idx="0">
                        <c:v>64144</c:v>
                      </c:pt>
                      <c:pt idx="1">
                        <c:v>50222</c:v>
                      </c:pt>
                      <c:pt idx="2">
                        <c:v>18430</c:v>
                      </c:pt>
                      <c:pt idx="3">
                        <c:v>3829</c:v>
                      </c:pt>
                      <c:pt idx="4">
                        <c:v>22255</c:v>
                      </c:pt>
                      <c:pt idx="5">
                        <c:v>22849</c:v>
                      </c:pt>
                      <c:pt idx="6">
                        <c:v>10381</c:v>
                      </c:pt>
                      <c:pt idx="7">
                        <c:v>2112</c:v>
                      </c:pt>
                      <c:pt idx="8">
                        <c:v>3282</c:v>
                      </c:pt>
                      <c:pt idx="9">
                        <c:v>8696</c:v>
                      </c:pt>
                      <c:pt idx="10">
                        <c:v>11221</c:v>
                      </c:pt>
                      <c:pt idx="11">
                        <c:v>4729</c:v>
                      </c:pt>
                      <c:pt idx="12">
                        <c:v>595</c:v>
                      </c:pt>
                      <c:pt idx="13">
                        <c:v>2678</c:v>
                      </c:pt>
                      <c:pt idx="14">
                        <c:v>6201</c:v>
                      </c:pt>
                      <c:pt idx="15">
                        <c:v>4547</c:v>
                      </c:pt>
                      <c:pt idx="16">
                        <c:v>82</c:v>
                      </c:pt>
                      <c:pt idx="17">
                        <c:v>579</c:v>
                      </c:pt>
                      <c:pt idx="18">
                        <c:v>2239</c:v>
                      </c:pt>
                      <c:pt idx="19">
                        <c:v>2750</c:v>
                      </c:pt>
                    </c:numCache>
                  </c:numRef>
                </c:val>
                <c:extLst>
                  <c:ext xmlns:c16="http://schemas.microsoft.com/office/drawing/2014/chart" uri="{C3380CC4-5D6E-409C-BE32-E72D297353CC}">
                    <c16:uniqueId val="{00000001-2E0D-46C7-82ED-6509F88AA52A}"/>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MM_Drives_Cost!$U$2</c15:sqref>
                        </c15:formulaRef>
                      </c:ext>
                    </c:extLst>
                    <c:strCache>
                      <c:ptCount val="1"/>
                      <c:pt idx="0">
                        <c:v>Sum of Total Cost</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xmlns:c15="http://schemas.microsoft.com/office/drawing/2012/chart">
                      <c:ext xmlns:c15="http://schemas.microsoft.com/office/drawing/2012/chart" uri="{02D57815-91ED-43cb-92C2-25804820EDAC}">
                        <c15:formulaRef>
                          <c15:sqref>MM_Drives_Cost!$U$3:$U$22</c15:sqref>
                        </c15:formulaRef>
                      </c:ext>
                    </c:extLst>
                    <c:numCache>
                      <c:formatCode>General</c:formatCode>
                      <c:ptCount val="20"/>
                      <c:pt idx="0">
                        <c:v>8769032</c:v>
                      </c:pt>
                      <c:pt idx="1">
                        <c:v>9837112</c:v>
                      </c:pt>
                      <c:pt idx="2">
                        <c:v>4862389</c:v>
                      </c:pt>
                      <c:pt idx="3">
                        <c:v>1243093</c:v>
                      </c:pt>
                      <c:pt idx="4">
                        <c:v>5079103</c:v>
                      </c:pt>
                      <c:pt idx="5">
                        <c:v>5804941</c:v>
                      </c:pt>
                      <c:pt idx="6">
                        <c:v>2571828</c:v>
                      </c:pt>
                      <c:pt idx="7">
                        <c:v>518206</c:v>
                      </c:pt>
                      <c:pt idx="8">
                        <c:v>3536883</c:v>
                      </c:pt>
                      <c:pt idx="9">
                        <c:v>8663509</c:v>
                      </c:pt>
                      <c:pt idx="10">
                        <c:v>9385515</c:v>
                      </c:pt>
                      <c:pt idx="11">
                        <c:v>3547841</c:v>
                      </c:pt>
                      <c:pt idx="12">
                        <c:v>1833614</c:v>
                      </c:pt>
                      <c:pt idx="13">
                        <c:v>6532090</c:v>
                      </c:pt>
                      <c:pt idx="14">
                        <c:v>11804955</c:v>
                      </c:pt>
                      <c:pt idx="15">
                        <c:v>6560301</c:v>
                      </c:pt>
                      <c:pt idx="16">
                        <c:v>484750</c:v>
                      </c:pt>
                      <c:pt idx="17">
                        <c:v>3571014</c:v>
                      </c:pt>
                      <c:pt idx="18">
                        <c:v>10654934</c:v>
                      </c:pt>
                      <c:pt idx="19">
                        <c:v>10745730</c:v>
                      </c:pt>
                    </c:numCache>
                  </c:numRef>
                </c:val>
                <c:extLst xmlns:c15="http://schemas.microsoft.com/office/drawing/2012/chart">
                  <c:ext xmlns:c16="http://schemas.microsoft.com/office/drawing/2014/chart" uri="{C3380CC4-5D6E-409C-BE32-E72D297353CC}">
                    <c16:uniqueId val="{00000002-2E0D-46C7-82ED-6509F88AA52A}"/>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MM_Drives_Cost!$V$2</c15:sqref>
                        </c15:formulaRef>
                      </c:ext>
                    </c:extLst>
                    <c:strCache>
                      <c:ptCount val="1"/>
                      <c:pt idx="0">
                        <c:v>Sum of Emergency_Cost</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xmlns:c15="http://schemas.microsoft.com/office/drawing/2012/chart">
                      <c:ext xmlns:c15="http://schemas.microsoft.com/office/drawing/2012/chart" uri="{02D57815-91ED-43cb-92C2-25804820EDAC}">
                        <c15:formulaRef>
                          <c15:sqref>MM_Drives_Cost!$V$3:$V$22</c15:sqref>
                        </c15:formulaRef>
                      </c:ext>
                    </c:extLst>
                    <c:numCache>
                      <c:formatCode>General</c:formatCode>
                      <c:ptCount val="20"/>
                      <c:pt idx="0">
                        <c:v>3148759.8199999994</c:v>
                      </c:pt>
                      <c:pt idx="1">
                        <c:v>1167972.76</c:v>
                      </c:pt>
                      <c:pt idx="2">
                        <c:v>542347.12</c:v>
                      </c:pt>
                      <c:pt idx="3">
                        <c:v>178908.62</c:v>
                      </c:pt>
                      <c:pt idx="4">
                        <c:v>1999558.76</c:v>
                      </c:pt>
                      <c:pt idx="5">
                        <c:v>646517.04</c:v>
                      </c:pt>
                      <c:pt idx="6">
                        <c:v>241971</c:v>
                      </c:pt>
                      <c:pt idx="7">
                        <c:v>78916</c:v>
                      </c:pt>
                      <c:pt idx="8">
                        <c:v>1499676.6599999997</c:v>
                      </c:pt>
                      <c:pt idx="9">
                        <c:v>1752457.3699999996</c:v>
                      </c:pt>
                      <c:pt idx="10">
                        <c:v>1602832.0000000002</c:v>
                      </c:pt>
                      <c:pt idx="11">
                        <c:v>1028072.4799999999</c:v>
                      </c:pt>
                      <c:pt idx="12">
                        <c:v>867357.71999999974</c:v>
                      </c:pt>
                      <c:pt idx="13">
                        <c:v>2017371.2199999997</c:v>
                      </c:pt>
                      <c:pt idx="14">
                        <c:v>3277951.8299999991</c:v>
                      </c:pt>
                      <c:pt idx="15">
                        <c:v>2720424.2799999989</c:v>
                      </c:pt>
                      <c:pt idx="16">
                        <c:v>235184.28</c:v>
                      </c:pt>
                      <c:pt idx="17">
                        <c:v>1719182.3199999996</c:v>
                      </c:pt>
                      <c:pt idx="18">
                        <c:v>5076443.3199999994</c:v>
                      </c:pt>
                      <c:pt idx="19">
                        <c:v>7594892.7100000102</c:v>
                      </c:pt>
                    </c:numCache>
                  </c:numRef>
                </c:val>
                <c:extLst xmlns:c15="http://schemas.microsoft.com/office/drawing/2012/chart">
                  <c:ext xmlns:c16="http://schemas.microsoft.com/office/drawing/2014/chart" uri="{C3380CC4-5D6E-409C-BE32-E72D297353CC}">
                    <c16:uniqueId val="{00000003-2E0D-46C7-82ED-6509F88AA52A}"/>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MM_Drives_Cost!$W$2</c15:sqref>
                        </c15:formulaRef>
                      </c:ext>
                    </c:extLst>
                    <c:strCache>
                      <c:ptCount val="1"/>
                      <c:pt idx="0">
                        <c:v>Sum of Total_APC_Cost</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xmlns:c15="http://schemas.microsoft.com/office/drawing/2012/chart">
                      <c:ext xmlns:c15="http://schemas.microsoft.com/office/drawing/2012/chart" uri="{02D57815-91ED-43cb-92C2-25804820EDAC}">
                        <c15:formulaRef>
                          <c15:sqref>MM_Drives_Cost!$W$3:$W$22</c15:sqref>
                        </c15:formulaRef>
                      </c:ext>
                    </c:extLst>
                    <c:numCache>
                      <c:formatCode>General</c:formatCode>
                      <c:ptCount val="20"/>
                      <c:pt idx="0">
                        <c:v>5417440.6000000015</c:v>
                      </c:pt>
                      <c:pt idx="1">
                        <c:v>5317884.2600000044</c:v>
                      </c:pt>
                      <c:pt idx="2">
                        <c:v>2621449.2699999996</c:v>
                      </c:pt>
                      <c:pt idx="3">
                        <c:v>616807.80999999994</c:v>
                      </c:pt>
                      <c:pt idx="4">
                        <c:v>3522243.4399999995</c:v>
                      </c:pt>
                      <c:pt idx="5">
                        <c:v>3083431.19</c:v>
                      </c:pt>
                      <c:pt idx="6">
                        <c:v>1300798.6499999999</c:v>
                      </c:pt>
                      <c:pt idx="7">
                        <c:v>202164.19</c:v>
                      </c:pt>
                      <c:pt idx="8">
                        <c:v>2713116.7499999995</c:v>
                      </c:pt>
                      <c:pt idx="9">
                        <c:v>6114604.640000008</c:v>
                      </c:pt>
                      <c:pt idx="10">
                        <c:v>6319239.5600000136</c:v>
                      </c:pt>
                      <c:pt idx="11">
                        <c:v>2308205.2999999998</c:v>
                      </c:pt>
                      <c:pt idx="12">
                        <c:v>1519844.0999999996</c:v>
                      </c:pt>
                      <c:pt idx="13">
                        <c:v>5044853.8200000059</c:v>
                      </c:pt>
                      <c:pt idx="14">
                        <c:v>9005284.2900000159</c:v>
                      </c:pt>
                      <c:pt idx="15">
                        <c:v>4981017.9100000048</c:v>
                      </c:pt>
                      <c:pt idx="16">
                        <c:v>363535.73999999993</c:v>
                      </c:pt>
                      <c:pt idx="17">
                        <c:v>2932577.9099999997</c:v>
                      </c:pt>
                      <c:pt idx="18">
                        <c:v>8992175.3500000145</c:v>
                      </c:pt>
                      <c:pt idx="19">
                        <c:v>9635278.8300000243</c:v>
                      </c:pt>
                    </c:numCache>
                  </c:numRef>
                </c:val>
                <c:extLst xmlns:c15="http://schemas.microsoft.com/office/drawing/2012/chart">
                  <c:ext xmlns:c16="http://schemas.microsoft.com/office/drawing/2014/chart" uri="{C3380CC4-5D6E-409C-BE32-E72D297353CC}">
                    <c16:uniqueId val="{00000004-2E0D-46C7-82ED-6509F88AA52A}"/>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MM_Drives_Cost!$X$2</c15:sqref>
                        </c15:formulaRef>
                      </c:ext>
                    </c:extLst>
                    <c:strCache>
                      <c:ptCount val="1"/>
                      <c:pt idx="0">
                        <c:v>Mean Total Cost</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xmlns:c15="http://schemas.microsoft.com/office/drawing/2012/chart">
                      <c:ext xmlns:c15="http://schemas.microsoft.com/office/drawing/2012/chart" uri="{02D57815-91ED-43cb-92C2-25804820EDAC}">
                        <c15:formulaRef>
                          <c15:sqref>MM_Drives_Cost!$X$3:$X$22</c15:sqref>
                        </c15:formulaRef>
                      </c:ext>
                    </c:extLst>
                    <c:numCache>
                      <c:formatCode>_-* #,##0_-;\-* #,##0_-;_-* "-"??_-;_-@_-</c:formatCode>
                      <c:ptCount val="20"/>
                      <c:pt idx="0">
                        <c:v>136.70853080568722</c:v>
                      </c:pt>
                      <c:pt idx="1">
                        <c:v>195.87256580781332</c:v>
                      </c:pt>
                      <c:pt idx="2">
                        <c:v>263.83011394465547</c:v>
                      </c:pt>
                      <c:pt idx="3">
                        <c:v>324.65212849307915</c:v>
                      </c:pt>
                      <c:pt idx="4">
                        <c:v>228.22300606605256</c:v>
                      </c:pt>
                      <c:pt idx="5">
                        <c:v>254.0566764409821</c:v>
                      </c:pt>
                      <c:pt idx="6">
                        <c:v>247.74376264329064</c:v>
                      </c:pt>
                      <c:pt idx="7">
                        <c:v>245.36268939393941</c:v>
                      </c:pt>
                      <c:pt idx="8">
                        <c:v>1077.6608775137111</c:v>
                      </c:pt>
                      <c:pt idx="9">
                        <c:v>996.26368445262187</c:v>
                      </c:pt>
                      <c:pt idx="10">
                        <c:v>836.42411549772748</c:v>
                      </c:pt>
                      <c:pt idx="11">
                        <c:v>750.2307041657856</c:v>
                      </c:pt>
                      <c:pt idx="12">
                        <c:v>3081.7042016806722</c:v>
                      </c:pt>
                      <c:pt idx="13">
                        <c:v>2439.1672890216578</c:v>
                      </c:pt>
                      <c:pt idx="14">
                        <c:v>1903.7179487179487</c:v>
                      </c:pt>
                      <c:pt idx="15">
                        <c:v>1442.7756762700683</c:v>
                      </c:pt>
                      <c:pt idx="16">
                        <c:v>5911.5853658536589</c:v>
                      </c:pt>
                      <c:pt idx="17">
                        <c:v>6167.5544041450776</c:v>
                      </c:pt>
                      <c:pt idx="18">
                        <c:v>4758.7914247431891</c:v>
                      </c:pt>
                      <c:pt idx="19">
                        <c:v>3907.5381818181818</c:v>
                      </c:pt>
                    </c:numCache>
                  </c:numRef>
                </c:val>
                <c:extLst xmlns:c15="http://schemas.microsoft.com/office/drawing/2012/chart">
                  <c:ext xmlns:c16="http://schemas.microsoft.com/office/drawing/2014/chart" uri="{C3380CC4-5D6E-409C-BE32-E72D297353CC}">
                    <c16:uniqueId val="{00000005-2E0D-46C7-82ED-6509F88AA52A}"/>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MM_Drives_Cost!$Z$2</c15:sqref>
                        </c15:formulaRef>
                      </c:ext>
                    </c:extLst>
                    <c:strCache>
                      <c:ptCount val="1"/>
                      <c:pt idx="0">
                        <c:v>Mean Total APC cost</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MM_Drives_Cost!$S$3:$S$22</c15:sqref>
                        </c15:formulaRef>
                      </c:ext>
                    </c:extLst>
                    <c:strCache>
                      <c:ptCount val="20"/>
                      <c:pt idx="0">
                        <c:v>0B</c:v>
                      </c:pt>
                      <c:pt idx="1">
                        <c:v>0C</c:v>
                      </c:pt>
                      <c:pt idx="2">
                        <c:v>0D</c:v>
                      </c:pt>
                      <c:pt idx="3">
                        <c:v>0E</c:v>
                      </c:pt>
                      <c:pt idx="4">
                        <c:v>1B</c:v>
                      </c:pt>
                      <c:pt idx="5">
                        <c:v>1C</c:v>
                      </c:pt>
                      <c:pt idx="6">
                        <c:v>1D</c:v>
                      </c:pt>
                      <c:pt idx="7">
                        <c:v>1E</c:v>
                      </c:pt>
                      <c:pt idx="8">
                        <c:v>2B</c:v>
                      </c:pt>
                      <c:pt idx="9">
                        <c:v>2C</c:v>
                      </c:pt>
                      <c:pt idx="10">
                        <c:v>2D</c:v>
                      </c:pt>
                      <c:pt idx="11">
                        <c:v>2E</c:v>
                      </c:pt>
                      <c:pt idx="12">
                        <c:v>5B</c:v>
                      </c:pt>
                      <c:pt idx="13">
                        <c:v>5C</c:v>
                      </c:pt>
                      <c:pt idx="14">
                        <c:v>5D</c:v>
                      </c:pt>
                      <c:pt idx="15">
                        <c:v>5E</c:v>
                      </c:pt>
                      <c:pt idx="16">
                        <c:v>8B</c:v>
                      </c:pt>
                      <c:pt idx="17">
                        <c:v>8C</c:v>
                      </c:pt>
                      <c:pt idx="18">
                        <c:v>8D</c:v>
                      </c:pt>
                      <c:pt idx="19">
                        <c:v>8E</c:v>
                      </c:pt>
                    </c:strCache>
                  </c:strRef>
                </c:cat>
                <c:val>
                  <c:numRef>
                    <c:extLst xmlns:c15="http://schemas.microsoft.com/office/drawing/2012/chart">
                      <c:ext xmlns:c15="http://schemas.microsoft.com/office/drawing/2012/chart" uri="{02D57815-91ED-43cb-92C2-25804820EDAC}">
                        <c15:formulaRef>
                          <c15:sqref>MM_Drives_Cost!$Z$3:$Z$22</c15:sqref>
                        </c15:formulaRef>
                      </c:ext>
                    </c:extLst>
                    <c:numCache>
                      <c:formatCode>_-* #,##0_-;\-* #,##0_-;_-* "-"??_-;_-@_-</c:formatCode>
                      <c:ptCount val="20"/>
                      <c:pt idx="0">
                        <c:v>84.457480044899</c:v>
                      </c:pt>
                      <c:pt idx="1">
                        <c:v>105.8875445024094</c:v>
                      </c:pt>
                      <c:pt idx="2">
                        <c:v>142.23815897992401</c:v>
                      </c:pt>
                      <c:pt idx="3">
                        <c:v>161.08848524418906</c:v>
                      </c:pt>
                      <c:pt idx="4">
                        <c:v>158.26751022242189</c:v>
                      </c:pt>
                      <c:pt idx="5">
                        <c:v>134.94818985513589</c:v>
                      </c:pt>
                      <c:pt idx="6">
                        <c:v>125.30571717560927</c:v>
                      </c:pt>
                      <c:pt idx="7">
                        <c:v>95.721680871212129</c:v>
                      </c:pt>
                      <c:pt idx="8">
                        <c:v>826.66567641681888</c:v>
                      </c:pt>
                      <c:pt idx="9">
                        <c:v>703.15140754369918</c:v>
                      </c:pt>
                      <c:pt idx="10">
                        <c:v>563.161889314679</c:v>
                      </c:pt>
                      <c:pt idx="11">
                        <c:v>488.09585536054129</c:v>
                      </c:pt>
                      <c:pt idx="12">
                        <c:v>2554.3598319327725</c:v>
                      </c:pt>
                      <c:pt idx="13">
                        <c:v>1883.8139731142667</c:v>
                      </c:pt>
                      <c:pt idx="14">
                        <c:v>1452.2309772617346</c:v>
                      </c:pt>
                      <c:pt idx="15">
                        <c:v>1095.4514866945249</c:v>
                      </c:pt>
                      <c:pt idx="16">
                        <c:v>4433.3626829268287</c:v>
                      </c:pt>
                      <c:pt idx="17">
                        <c:v>5064.9013989637297</c:v>
                      </c:pt>
                      <c:pt idx="18">
                        <c:v>4016.1569227333698</c:v>
                      </c:pt>
                      <c:pt idx="19">
                        <c:v>3503.7377563636451</c:v>
                      </c:pt>
                    </c:numCache>
                  </c:numRef>
                </c:val>
                <c:extLst xmlns:c15="http://schemas.microsoft.com/office/drawing/2012/chart">
                  <c:ext xmlns:c16="http://schemas.microsoft.com/office/drawing/2014/chart" uri="{C3380CC4-5D6E-409C-BE32-E72D297353CC}">
                    <c16:uniqueId val="{00000006-2E0D-46C7-82ED-6509F88AA52A}"/>
                  </c:ext>
                </c:extLst>
              </c15:ser>
            </c15:filteredBarSeries>
          </c:ext>
        </c:extLst>
      </c:barChart>
      <c:catAx>
        <c:axId val="282942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96752640"/>
        <c:crosses val="autoZero"/>
        <c:auto val="1"/>
        <c:lblAlgn val="ctr"/>
        <c:lblOffset val="100"/>
        <c:noMultiLvlLbl val="0"/>
      </c:catAx>
      <c:valAx>
        <c:axId val="29675264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28294284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Gill Sans MT" panose="020B0502020104020203" pitchFamily="34"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C3352B-3154-4C74-AD38-821655262F93}" type="doc">
      <dgm:prSet loTypeId="urn:microsoft.com/office/officeart/2005/8/layout/pyramid1" loCatId="pyramid" qsTypeId="urn:microsoft.com/office/officeart/2005/8/quickstyle/simple1" qsCatId="simple" csTypeId="urn:microsoft.com/office/officeart/2005/8/colors/accent1_2" csCatId="accent1" phldr="1"/>
      <dgm:spPr/>
      <dgm:t>
        <a:bodyPr/>
        <a:lstStyle/>
        <a:p>
          <a:endParaRPr lang="en-GB"/>
        </a:p>
      </dgm:t>
    </dgm:pt>
    <dgm:pt modelId="{6CB2557C-AEE8-455F-928B-05339B0CACDD}">
      <dgm:prSet phldrT="[Text]" custT="1"/>
      <dgm:spPr>
        <a:solidFill>
          <a:schemeClr val="accent6">
            <a:lumMod val="20000"/>
            <a:lumOff val="80000"/>
          </a:schemeClr>
        </a:solidFill>
        <a:ln w="28575">
          <a:solidFill>
            <a:schemeClr val="tx1"/>
          </a:solidFill>
        </a:ln>
      </dgm:spPr>
      <dgm:t>
        <a:bodyPr anchor="b"/>
        <a:lstStyle/>
        <a:p>
          <a:pPr algn="ctr"/>
          <a:r>
            <a:rPr lang="en-GB" sz="1050" dirty="0">
              <a:latin typeface="Gill Sans MT" panose="020B0502020104020203" pitchFamily="34" charset="0"/>
            </a:rPr>
            <a:t>2,082</a:t>
          </a:r>
        </a:p>
      </dgm:t>
    </dgm:pt>
    <dgm:pt modelId="{005BC2A9-152A-43B8-94F5-A4B6917E146E}" type="parTrans" cxnId="{9CC1D839-738F-439F-8590-D60659508FE9}">
      <dgm:prSet/>
      <dgm:spPr/>
      <dgm:t>
        <a:bodyPr/>
        <a:lstStyle/>
        <a:p>
          <a:endParaRPr lang="en-GB"/>
        </a:p>
      </dgm:t>
    </dgm:pt>
    <dgm:pt modelId="{AB579B06-8A69-4605-9938-67508F5C283D}" type="sibTrans" cxnId="{9CC1D839-738F-439F-8590-D60659508FE9}">
      <dgm:prSet/>
      <dgm:spPr/>
      <dgm:t>
        <a:bodyPr/>
        <a:lstStyle/>
        <a:p>
          <a:endParaRPr lang="en-GB"/>
        </a:p>
      </dgm:t>
    </dgm:pt>
    <dgm:pt modelId="{1F5B3F10-EEDF-4876-AC50-1A52076CB35B}">
      <dgm:prSet phldrT="[Text]" custT="1"/>
      <dgm:spPr>
        <a:solidFill>
          <a:schemeClr val="accent6">
            <a:lumMod val="75000"/>
          </a:schemeClr>
        </a:solidFill>
        <a:ln w="28575">
          <a:solidFill>
            <a:schemeClr val="tx1"/>
          </a:solidFill>
        </a:ln>
      </dgm:spPr>
      <dgm:t>
        <a:bodyPr/>
        <a:lstStyle/>
        <a:p>
          <a:r>
            <a:rPr lang="en-GB" sz="2400" dirty="0">
              <a:solidFill>
                <a:schemeClr val="bg1"/>
              </a:solidFill>
              <a:latin typeface="Gill Sans MT" panose="020B0502020104020203" pitchFamily="34" charset="0"/>
            </a:rPr>
            <a:t>62,453</a:t>
          </a:r>
        </a:p>
      </dgm:t>
    </dgm:pt>
    <dgm:pt modelId="{44A05329-1572-47C8-A862-9247635A8FE1}" type="parTrans" cxnId="{34840E93-423C-4281-B599-F2F3C3B2A2A0}">
      <dgm:prSet/>
      <dgm:spPr/>
      <dgm:t>
        <a:bodyPr/>
        <a:lstStyle/>
        <a:p>
          <a:endParaRPr lang="en-GB"/>
        </a:p>
      </dgm:t>
    </dgm:pt>
    <dgm:pt modelId="{9621D6A4-A6D1-41C7-99D1-691FED94F6E0}" type="sibTrans" cxnId="{34840E93-423C-4281-B599-F2F3C3B2A2A0}">
      <dgm:prSet/>
      <dgm:spPr/>
      <dgm:t>
        <a:bodyPr/>
        <a:lstStyle/>
        <a:p>
          <a:endParaRPr lang="en-GB"/>
        </a:p>
      </dgm:t>
    </dgm:pt>
    <dgm:pt modelId="{9EDDB34B-7ACC-4EE3-B611-8E0CF93C2C23}">
      <dgm:prSet phldrT="[Text]" custT="1"/>
      <dgm:spPr>
        <a:solidFill>
          <a:schemeClr val="accent6">
            <a:lumMod val="50000"/>
          </a:schemeClr>
        </a:solidFill>
        <a:ln w="28575">
          <a:solidFill>
            <a:schemeClr val="tx1"/>
          </a:solidFill>
        </a:ln>
      </dgm:spPr>
      <dgm:t>
        <a:bodyPr/>
        <a:lstStyle/>
        <a:p>
          <a:r>
            <a:rPr lang="en-GB" sz="2800" dirty="0">
              <a:solidFill>
                <a:schemeClr val="bg1"/>
              </a:solidFill>
              <a:latin typeface="Gill Sans MT" panose="020B0502020104020203" pitchFamily="34" charset="0"/>
            </a:rPr>
            <a:t>333,080</a:t>
          </a:r>
        </a:p>
      </dgm:t>
    </dgm:pt>
    <dgm:pt modelId="{187C10E8-D299-4181-AD81-315D22158A66}" type="parTrans" cxnId="{0D01ECB9-A7C9-468A-81F1-4DA9FF852E8F}">
      <dgm:prSet/>
      <dgm:spPr/>
      <dgm:t>
        <a:bodyPr/>
        <a:lstStyle/>
        <a:p>
          <a:endParaRPr lang="en-GB"/>
        </a:p>
      </dgm:t>
    </dgm:pt>
    <dgm:pt modelId="{C0CE0B81-155D-4507-9ACB-118862344614}" type="sibTrans" cxnId="{0D01ECB9-A7C9-468A-81F1-4DA9FF852E8F}">
      <dgm:prSet/>
      <dgm:spPr/>
      <dgm:t>
        <a:bodyPr/>
        <a:lstStyle/>
        <a:p>
          <a:endParaRPr lang="en-GB"/>
        </a:p>
      </dgm:t>
    </dgm:pt>
    <dgm:pt modelId="{1C419FBA-1582-4CD0-B5C1-6CA786D84514}">
      <dgm:prSet custT="1"/>
      <dgm:spPr>
        <a:solidFill>
          <a:schemeClr val="accent6">
            <a:lumMod val="40000"/>
            <a:lumOff val="60000"/>
          </a:schemeClr>
        </a:solidFill>
        <a:ln w="28575">
          <a:solidFill>
            <a:schemeClr val="tx1"/>
          </a:solidFill>
        </a:ln>
      </dgm:spPr>
      <dgm:t>
        <a:bodyPr/>
        <a:lstStyle/>
        <a:p>
          <a:r>
            <a:rPr lang="en-GB" sz="1600" dirty="0">
              <a:latin typeface="Gill Sans MT" panose="020B0502020104020203" pitchFamily="34" charset="0"/>
            </a:rPr>
            <a:t>6,245</a:t>
          </a:r>
          <a:endParaRPr lang="en-GB" sz="1800" dirty="0">
            <a:latin typeface="Gill Sans MT" panose="020B0502020104020203" pitchFamily="34" charset="0"/>
          </a:endParaRPr>
        </a:p>
      </dgm:t>
    </dgm:pt>
    <dgm:pt modelId="{42F6D077-9B3F-4AF7-8F07-9B0624321BEE}" type="parTrans" cxnId="{064E52D9-8897-4963-8DBE-649808568627}">
      <dgm:prSet/>
      <dgm:spPr/>
      <dgm:t>
        <a:bodyPr/>
        <a:lstStyle/>
        <a:p>
          <a:endParaRPr lang="en-GB"/>
        </a:p>
      </dgm:t>
    </dgm:pt>
    <dgm:pt modelId="{97476C57-C3A9-4CB0-9F80-5D1F2F6DB60C}" type="sibTrans" cxnId="{064E52D9-8897-4963-8DBE-649808568627}">
      <dgm:prSet/>
      <dgm:spPr/>
      <dgm:t>
        <a:bodyPr/>
        <a:lstStyle/>
        <a:p>
          <a:endParaRPr lang="en-GB"/>
        </a:p>
      </dgm:t>
    </dgm:pt>
    <dgm:pt modelId="{36BFE706-ED0C-429C-AE43-351E5CF5F5BE}">
      <dgm:prSet custT="1"/>
      <dgm:spPr>
        <a:solidFill>
          <a:schemeClr val="accent6">
            <a:lumMod val="60000"/>
            <a:lumOff val="40000"/>
          </a:schemeClr>
        </a:solidFill>
        <a:ln w="28575">
          <a:solidFill>
            <a:schemeClr val="tx1"/>
          </a:solidFill>
        </a:ln>
      </dgm:spPr>
      <dgm:t>
        <a:bodyPr/>
        <a:lstStyle/>
        <a:p>
          <a:r>
            <a:rPr lang="en-GB" sz="2000" dirty="0">
              <a:latin typeface="Gill Sans MT" panose="020B0502020104020203" pitchFamily="34" charset="0"/>
            </a:rPr>
            <a:t>12,491</a:t>
          </a:r>
        </a:p>
      </dgm:t>
    </dgm:pt>
    <dgm:pt modelId="{5DEAAA00-0C02-4AC6-B817-9B605485C391}" type="parTrans" cxnId="{47EFECE8-004B-4D46-8BDA-747381ABCEA2}">
      <dgm:prSet/>
      <dgm:spPr/>
      <dgm:t>
        <a:bodyPr/>
        <a:lstStyle/>
        <a:p>
          <a:endParaRPr lang="en-GB"/>
        </a:p>
      </dgm:t>
    </dgm:pt>
    <dgm:pt modelId="{0E2FBD5E-CAD5-48EA-99D6-CE39896E31FC}" type="sibTrans" cxnId="{47EFECE8-004B-4D46-8BDA-747381ABCEA2}">
      <dgm:prSet/>
      <dgm:spPr/>
      <dgm:t>
        <a:bodyPr/>
        <a:lstStyle/>
        <a:p>
          <a:endParaRPr lang="en-GB"/>
        </a:p>
      </dgm:t>
    </dgm:pt>
    <dgm:pt modelId="{B615FCD4-1718-4F6D-A1C4-D4845214B39C}" type="pres">
      <dgm:prSet presAssocID="{09C3352B-3154-4C74-AD38-821655262F93}" presName="Name0" presStyleCnt="0">
        <dgm:presLayoutVars>
          <dgm:dir/>
          <dgm:animLvl val="lvl"/>
          <dgm:resizeHandles val="exact"/>
        </dgm:presLayoutVars>
      </dgm:prSet>
      <dgm:spPr/>
    </dgm:pt>
    <dgm:pt modelId="{B5D53FB3-A82A-428E-8707-A0BF3998FBA0}" type="pres">
      <dgm:prSet presAssocID="{6CB2557C-AEE8-455F-928B-05339B0CACDD}" presName="Name8" presStyleCnt="0"/>
      <dgm:spPr/>
    </dgm:pt>
    <dgm:pt modelId="{25070042-4095-4613-979E-EA59D9820E4E}" type="pres">
      <dgm:prSet presAssocID="{6CB2557C-AEE8-455F-928B-05339B0CACDD}" presName="level" presStyleLbl="node1" presStyleIdx="0" presStyleCnt="5" custScaleY="20073">
        <dgm:presLayoutVars>
          <dgm:chMax val="1"/>
          <dgm:bulletEnabled val="1"/>
        </dgm:presLayoutVars>
      </dgm:prSet>
      <dgm:spPr/>
    </dgm:pt>
    <dgm:pt modelId="{208363AA-0517-4478-A9D1-6F67C84779E9}" type="pres">
      <dgm:prSet presAssocID="{6CB2557C-AEE8-455F-928B-05339B0CACDD}" presName="levelTx" presStyleLbl="revTx" presStyleIdx="0" presStyleCnt="0">
        <dgm:presLayoutVars>
          <dgm:chMax val="1"/>
          <dgm:bulletEnabled val="1"/>
        </dgm:presLayoutVars>
      </dgm:prSet>
      <dgm:spPr/>
    </dgm:pt>
    <dgm:pt modelId="{06A8F768-8715-4E2E-B5D8-EC2D7296A0AD}" type="pres">
      <dgm:prSet presAssocID="{1C419FBA-1582-4CD0-B5C1-6CA786D84514}" presName="Name8" presStyleCnt="0"/>
      <dgm:spPr/>
    </dgm:pt>
    <dgm:pt modelId="{8E1DAB23-BC97-4FED-85AD-7DFEAEAB286B}" type="pres">
      <dgm:prSet presAssocID="{1C419FBA-1582-4CD0-B5C1-6CA786D84514}" presName="level" presStyleLbl="node1" presStyleIdx="1" presStyleCnt="5" custScaleY="20217">
        <dgm:presLayoutVars>
          <dgm:chMax val="1"/>
          <dgm:bulletEnabled val="1"/>
        </dgm:presLayoutVars>
      </dgm:prSet>
      <dgm:spPr/>
    </dgm:pt>
    <dgm:pt modelId="{A3369EF2-301D-4CCF-811E-3DA86954E452}" type="pres">
      <dgm:prSet presAssocID="{1C419FBA-1582-4CD0-B5C1-6CA786D84514}" presName="levelTx" presStyleLbl="revTx" presStyleIdx="0" presStyleCnt="0">
        <dgm:presLayoutVars>
          <dgm:chMax val="1"/>
          <dgm:bulletEnabled val="1"/>
        </dgm:presLayoutVars>
      </dgm:prSet>
      <dgm:spPr/>
    </dgm:pt>
    <dgm:pt modelId="{02AEFF96-2A0A-489E-AC5F-BF5629596C1D}" type="pres">
      <dgm:prSet presAssocID="{36BFE706-ED0C-429C-AE43-351E5CF5F5BE}" presName="Name8" presStyleCnt="0"/>
      <dgm:spPr/>
    </dgm:pt>
    <dgm:pt modelId="{E77183B3-F354-40AB-98B0-066B26C0198F}" type="pres">
      <dgm:prSet presAssocID="{36BFE706-ED0C-429C-AE43-351E5CF5F5BE}" presName="level" presStyleLbl="node1" presStyleIdx="2" presStyleCnt="5" custScaleY="25992">
        <dgm:presLayoutVars>
          <dgm:chMax val="1"/>
          <dgm:bulletEnabled val="1"/>
        </dgm:presLayoutVars>
      </dgm:prSet>
      <dgm:spPr/>
    </dgm:pt>
    <dgm:pt modelId="{B19EAD04-6B53-450D-9478-65BBD385338B}" type="pres">
      <dgm:prSet presAssocID="{36BFE706-ED0C-429C-AE43-351E5CF5F5BE}" presName="levelTx" presStyleLbl="revTx" presStyleIdx="0" presStyleCnt="0">
        <dgm:presLayoutVars>
          <dgm:chMax val="1"/>
          <dgm:bulletEnabled val="1"/>
        </dgm:presLayoutVars>
      </dgm:prSet>
      <dgm:spPr/>
    </dgm:pt>
    <dgm:pt modelId="{B1F18E37-9959-458E-AA65-03D4C7472F0B}" type="pres">
      <dgm:prSet presAssocID="{1F5B3F10-EEDF-4876-AC50-1A52076CB35B}" presName="Name8" presStyleCnt="0"/>
      <dgm:spPr/>
    </dgm:pt>
    <dgm:pt modelId="{F3F88CF7-6AEF-40CF-82A7-D54BD5DB2FE9}" type="pres">
      <dgm:prSet presAssocID="{1F5B3F10-EEDF-4876-AC50-1A52076CB35B}" presName="level" presStyleLbl="node1" presStyleIdx="3" presStyleCnt="5" custScaleY="52049" custLinFactNeighborX="561" custLinFactNeighborY="278">
        <dgm:presLayoutVars>
          <dgm:chMax val="1"/>
          <dgm:bulletEnabled val="1"/>
        </dgm:presLayoutVars>
      </dgm:prSet>
      <dgm:spPr/>
    </dgm:pt>
    <dgm:pt modelId="{1081E11F-8DA0-46B8-AC6C-EA500176A5A7}" type="pres">
      <dgm:prSet presAssocID="{1F5B3F10-EEDF-4876-AC50-1A52076CB35B}" presName="levelTx" presStyleLbl="revTx" presStyleIdx="0" presStyleCnt="0">
        <dgm:presLayoutVars>
          <dgm:chMax val="1"/>
          <dgm:bulletEnabled val="1"/>
        </dgm:presLayoutVars>
      </dgm:prSet>
      <dgm:spPr/>
    </dgm:pt>
    <dgm:pt modelId="{45862098-6112-4D9A-B318-9E56056CE781}" type="pres">
      <dgm:prSet presAssocID="{9EDDB34B-7ACC-4EE3-B611-8E0CF93C2C23}" presName="Name8" presStyleCnt="0"/>
      <dgm:spPr/>
    </dgm:pt>
    <dgm:pt modelId="{C7E5270B-3E61-46F7-AED8-79955E8E41FD}" type="pres">
      <dgm:prSet presAssocID="{9EDDB34B-7ACC-4EE3-B611-8E0CF93C2C23}" presName="level" presStyleLbl="node1" presStyleIdx="4" presStyleCnt="5">
        <dgm:presLayoutVars>
          <dgm:chMax val="1"/>
          <dgm:bulletEnabled val="1"/>
        </dgm:presLayoutVars>
      </dgm:prSet>
      <dgm:spPr/>
    </dgm:pt>
    <dgm:pt modelId="{9437FD87-3BB7-491D-8DEF-4FA05D1BE6CE}" type="pres">
      <dgm:prSet presAssocID="{9EDDB34B-7ACC-4EE3-B611-8E0CF93C2C23}" presName="levelTx" presStyleLbl="revTx" presStyleIdx="0" presStyleCnt="0">
        <dgm:presLayoutVars>
          <dgm:chMax val="1"/>
          <dgm:bulletEnabled val="1"/>
        </dgm:presLayoutVars>
      </dgm:prSet>
      <dgm:spPr/>
    </dgm:pt>
  </dgm:ptLst>
  <dgm:cxnLst>
    <dgm:cxn modelId="{8C8A3F01-601A-44D3-9ADF-FBF0CFC80D01}" type="presOf" srcId="{6CB2557C-AEE8-455F-928B-05339B0CACDD}" destId="{208363AA-0517-4478-A9D1-6F67C84779E9}" srcOrd="1" destOrd="0" presId="urn:microsoft.com/office/officeart/2005/8/layout/pyramid1"/>
    <dgm:cxn modelId="{3B3C702B-6605-4620-AB55-1E34F544D3E1}" type="presOf" srcId="{6CB2557C-AEE8-455F-928B-05339B0CACDD}" destId="{25070042-4095-4613-979E-EA59D9820E4E}" srcOrd="0" destOrd="0" presId="urn:microsoft.com/office/officeart/2005/8/layout/pyramid1"/>
    <dgm:cxn modelId="{9CC1D839-738F-439F-8590-D60659508FE9}" srcId="{09C3352B-3154-4C74-AD38-821655262F93}" destId="{6CB2557C-AEE8-455F-928B-05339B0CACDD}" srcOrd="0" destOrd="0" parTransId="{005BC2A9-152A-43B8-94F5-A4B6917E146E}" sibTransId="{AB579B06-8A69-4605-9938-67508F5C283D}"/>
    <dgm:cxn modelId="{86C40C43-9807-49B4-AAA4-8BD4681FAA65}" type="presOf" srcId="{1F5B3F10-EEDF-4876-AC50-1A52076CB35B}" destId="{1081E11F-8DA0-46B8-AC6C-EA500176A5A7}" srcOrd="1" destOrd="0" presId="urn:microsoft.com/office/officeart/2005/8/layout/pyramid1"/>
    <dgm:cxn modelId="{08CB3C56-DFBF-496E-9A9C-3EEFF35821E4}" type="presOf" srcId="{9EDDB34B-7ACC-4EE3-B611-8E0CF93C2C23}" destId="{9437FD87-3BB7-491D-8DEF-4FA05D1BE6CE}" srcOrd="1" destOrd="0" presId="urn:microsoft.com/office/officeart/2005/8/layout/pyramid1"/>
    <dgm:cxn modelId="{36189A7C-4DD7-4716-9AD3-AA6FA9C4CB0D}" type="presOf" srcId="{36BFE706-ED0C-429C-AE43-351E5CF5F5BE}" destId="{B19EAD04-6B53-450D-9478-65BBD385338B}" srcOrd="1" destOrd="0" presId="urn:microsoft.com/office/officeart/2005/8/layout/pyramid1"/>
    <dgm:cxn modelId="{D8F3318E-B9C3-4831-8898-C83F92B4692B}" type="presOf" srcId="{1C419FBA-1582-4CD0-B5C1-6CA786D84514}" destId="{8E1DAB23-BC97-4FED-85AD-7DFEAEAB286B}" srcOrd="0" destOrd="0" presId="urn:microsoft.com/office/officeart/2005/8/layout/pyramid1"/>
    <dgm:cxn modelId="{34840E93-423C-4281-B599-F2F3C3B2A2A0}" srcId="{09C3352B-3154-4C74-AD38-821655262F93}" destId="{1F5B3F10-EEDF-4876-AC50-1A52076CB35B}" srcOrd="3" destOrd="0" parTransId="{44A05329-1572-47C8-A862-9247635A8FE1}" sibTransId="{9621D6A4-A6D1-41C7-99D1-691FED94F6E0}"/>
    <dgm:cxn modelId="{72BB35A4-E448-4C65-B625-81F01E8DBE3C}" type="presOf" srcId="{1C419FBA-1582-4CD0-B5C1-6CA786D84514}" destId="{A3369EF2-301D-4CCF-811E-3DA86954E452}" srcOrd="1" destOrd="0" presId="urn:microsoft.com/office/officeart/2005/8/layout/pyramid1"/>
    <dgm:cxn modelId="{D4D586B3-D7FE-4D5C-9B64-3DEC19DBA996}" type="presOf" srcId="{36BFE706-ED0C-429C-AE43-351E5CF5F5BE}" destId="{E77183B3-F354-40AB-98B0-066B26C0198F}" srcOrd="0" destOrd="0" presId="urn:microsoft.com/office/officeart/2005/8/layout/pyramid1"/>
    <dgm:cxn modelId="{0D01ECB9-A7C9-468A-81F1-4DA9FF852E8F}" srcId="{09C3352B-3154-4C74-AD38-821655262F93}" destId="{9EDDB34B-7ACC-4EE3-B611-8E0CF93C2C23}" srcOrd="4" destOrd="0" parTransId="{187C10E8-D299-4181-AD81-315D22158A66}" sibTransId="{C0CE0B81-155D-4507-9ACB-118862344614}"/>
    <dgm:cxn modelId="{14BD24BE-0527-4EB2-9E3B-A4D1BD567833}" type="presOf" srcId="{9EDDB34B-7ACC-4EE3-B611-8E0CF93C2C23}" destId="{C7E5270B-3E61-46F7-AED8-79955E8E41FD}" srcOrd="0" destOrd="0" presId="urn:microsoft.com/office/officeart/2005/8/layout/pyramid1"/>
    <dgm:cxn modelId="{4944A3C5-D61A-45C3-8CC8-A65D815E8C50}" type="presOf" srcId="{1F5B3F10-EEDF-4876-AC50-1A52076CB35B}" destId="{F3F88CF7-6AEF-40CF-82A7-D54BD5DB2FE9}" srcOrd="0" destOrd="0" presId="urn:microsoft.com/office/officeart/2005/8/layout/pyramid1"/>
    <dgm:cxn modelId="{064E52D9-8897-4963-8DBE-649808568627}" srcId="{09C3352B-3154-4C74-AD38-821655262F93}" destId="{1C419FBA-1582-4CD0-B5C1-6CA786D84514}" srcOrd="1" destOrd="0" parTransId="{42F6D077-9B3F-4AF7-8F07-9B0624321BEE}" sibTransId="{97476C57-C3A9-4CB0-9F80-5D1F2F6DB60C}"/>
    <dgm:cxn modelId="{47EFECE8-004B-4D46-8BDA-747381ABCEA2}" srcId="{09C3352B-3154-4C74-AD38-821655262F93}" destId="{36BFE706-ED0C-429C-AE43-351E5CF5F5BE}" srcOrd="2" destOrd="0" parTransId="{5DEAAA00-0C02-4AC6-B817-9B605485C391}" sibTransId="{0E2FBD5E-CAD5-48EA-99D6-CE39896E31FC}"/>
    <dgm:cxn modelId="{B4EF7FF3-AFF6-4236-99E7-7AE79236AC48}" type="presOf" srcId="{09C3352B-3154-4C74-AD38-821655262F93}" destId="{B615FCD4-1718-4F6D-A1C4-D4845214B39C}" srcOrd="0" destOrd="0" presId="urn:microsoft.com/office/officeart/2005/8/layout/pyramid1"/>
    <dgm:cxn modelId="{754B164A-C439-4589-822B-46A94B8AAE39}" type="presParOf" srcId="{B615FCD4-1718-4F6D-A1C4-D4845214B39C}" destId="{B5D53FB3-A82A-428E-8707-A0BF3998FBA0}" srcOrd="0" destOrd="0" presId="urn:microsoft.com/office/officeart/2005/8/layout/pyramid1"/>
    <dgm:cxn modelId="{48EA2A7D-0338-49D1-8D83-A19B906E603C}" type="presParOf" srcId="{B5D53FB3-A82A-428E-8707-A0BF3998FBA0}" destId="{25070042-4095-4613-979E-EA59D9820E4E}" srcOrd="0" destOrd="0" presId="urn:microsoft.com/office/officeart/2005/8/layout/pyramid1"/>
    <dgm:cxn modelId="{0B7E0C86-8DF7-48E8-AECB-E20D1915DDA6}" type="presParOf" srcId="{B5D53FB3-A82A-428E-8707-A0BF3998FBA0}" destId="{208363AA-0517-4478-A9D1-6F67C84779E9}" srcOrd="1" destOrd="0" presId="urn:microsoft.com/office/officeart/2005/8/layout/pyramid1"/>
    <dgm:cxn modelId="{2BD4AB9C-81DC-4D64-8E35-71BF3B8FBA9E}" type="presParOf" srcId="{B615FCD4-1718-4F6D-A1C4-D4845214B39C}" destId="{06A8F768-8715-4E2E-B5D8-EC2D7296A0AD}" srcOrd="1" destOrd="0" presId="urn:microsoft.com/office/officeart/2005/8/layout/pyramid1"/>
    <dgm:cxn modelId="{124B8969-F3A0-4C09-96CD-732B9759DD31}" type="presParOf" srcId="{06A8F768-8715-4E2E-B5D8-EC2D7296A0AD}" destId="{8E1DAB23-BC97-4FED-85AD-7DFEAEAB286B}" srcOrd="0" destOrd="0" presId="urn:microsoft.com/office/officeart/2005/8/layout/pyramid1"/>
    <dgm:cxn modelId="{9C3C04EA-54B3-4A82-AF3C-6605B650C132}" type="presParOf" srcId="{06A8F768-8715-4E2E-B5D8-EC2D7296A0AD}" destId="{A3369EF2-301D-4CCF-811E-3DA86954E452}" srcOrd="1" destOrd="0" presId="urn:microsoft.com/office/officeart/2005/8/layout/pyramid1"/>
    <dgm:cxn modelId="{D59D3FBE-34A0-49C1-AD02-66C52FE0437F}" type="presParOf" srcId="{B615FCD4-1718-4F6D-A1C4-D4845214B39C}" destId="{02AEFF96-2A0A-489E-AC5F-BF5629596C1D}" srcOrd="2" destOrd="0" presId="urn:microsoft.com/office/officeart/2005/8/layout/pyramid1"/>
    <dgm:cxn modelId="{1ADDD69A-BE03-4719-BFAA-586ABCD7FBB5}" type="presParOf" srcId="{02AEFF96-2A0A-489E-AC5F-BF5629596C1D}" destId="{E77183B3-F354-40AB-98B0-066B26C0198F}" srcOrd="0" destOrd="0" presId="urn:microsoft.com/office/officeart/2005/8/layout/pyramid1"/>
    <dgm:cxn modelId="{4A4119D0-8416-44A0-966A-4A432EBEBA93}" type="presParOf" srcId="{02AEFF96-2A0A-489E-AC5F-BF5629596C1D}" destId="{B19EAD04-6B53-450D-9478-65BBD385338B}" srcOrd="1" destOrd="0" presId="urn:microsoft.com/office/officeart/2005/8/layout/pyramid1"/>
    <dgm:cxn modelId="{D2642D1E-0860-41FD-BA80-FD2BEB918B4C}" type="presParOf" srcId="{B615FCD4-1718-4F6D-A1C4-D4845214B39C}" destId="{B1F18E37-9959-458E-AA65-03D4C7472F0B}" srcOrd="3" destOrd="0" presId="urn:microsoft.com/office/officeart/2005/8/layout/pyramid1"/>
    <dgm:cxn modelId="{2F6FEC60-B702-42F2-B34B-2E6023F72D82}" type="presParOf" srcId="{B1F18E37-9959-458E-AA65-03D4C7472F0B}" destId="{F3F88CF7-6AEF-40CF-82A7-D54BD5DB2FE9}" srcOrd="0" destOrd="0" presId="urn:microsoft.com/office/officeart/2005/8/layout/pyramid1"/>
    <dgm:cxn modelId="{AD5BED9B-066E-4317-915D-10A2611B5A3D}" type="presParOf" srcId="{B1F18E37-9959-458E-AA65-03D4C7472F0B}" destId="{1081E11F-8DA0-46B8-AC6C-EA500176A5A7}" srcOrd="1" destOrd="0" presId="urn:microsoft.com/office/officeart/2005/8/layout/pyramid1"/>
    <dgm:cxn modelId="{30F6D161-633A-4473-94ED-712621F4D798}" type="presParOf" srcId="{B615FCD4-1718-4F6D-A1C4-D4845214B39C}" destId="{45862098-6112-4D9A-B318-9E56056CE781}" srcOrd="4" destOrd="0" presId="urn:microsoft.com/office/officeart/2005/8/layout/pyramid1"/>
    <dgm:cxn modelId="{22737EF9-F59F-4BC9-9C94-13B859D2A7C5}" type="presParOf" srcId="{45862098-6112-4D9A-B318-9E56056CE781}" destId="{C7E5270B-3E61-46F7-AED8-79955E8E41FD}" srcOrd="0" destOrd="0" presId="urn:microsoft.com/office/officeart/2005/8/layout/pyramid1"/>
    <dgm:cxn modelId="{C8DC2376-FC19-40D5-B3C8-69056674DF75}" type="presParOf" srcId="{45862098-6112-4D9A-B318-9E56056CE781}" destId="{9437FD87-3BB7-491D-8DEF-4FA05D1BE6CE}"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70042-4095-4613-979E-EA59D9820E4E}">
      <dsp:nvSpPr>
        <dsp:cNvPr id="0" name=""/>
        <dsp:cNvSpPr/>
      </dsp:nvSpPr>
      <dsp:spPr>
        <a:xfrm>
          <a:off x="2350429" y="0"/>
          <a:ext cx="475947" cy="433488"/>
        </a:xfrm>
        <a:prstGeom prst="trapezoid">
          <a:avLst>
            <a:gd name="adj" fmla="val 54897"/>
          </a:avLst>
        </a:prstGeom>
        <a:solidFill>
          <a:schemeClr val="accent6">
            <a:lumMod val="20000"/>
            <a:lumOff val="80000"/>
          </a:schemeClr>
        </a:solidFill>
        <a:ln w="285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b" anchorCtr="0">
          <a:noAutofit/>
        </a:bodyPr>
        <a:lstStyle/>
        <a:p>
          <a:pPr marL="0" lvl="0" indent="0" algn="ctr" defTabSz="466725">
            <a:lnSpc>
              <a:spcPct val="90000"/>
            </a:lnSpc>
            <a:spcBef>
              <a:spcPct val="0"/>
            </a:spcBef>
            <a:spcAft>
              <a:spcPct val="35000"/>
            </a:spcAft>
            <a:buNone/>
          </a:pPr>
          <a:r>
            <a:rPr lang="en-GB" sz="1050" kern="1200" dirty="0">
              <a:latin typeface="Gill Sans MT" panose="020B0502020104020203" pitchFamily="34" charset="0"/>
            </a:rPr>
            <a:t>2,082</a:t>
          </a:r>
        </a:p>
      </dsp:txBody>
      <dsp:txXfrm>
        <a:off x="2350429" y="0"/>
        <a:ext cx="475947" cy="433488"/>
      </dsp:txXfrm>
    </dsp:sp>
    <dsp:sp modelId="{8E1DAB23-BC97-4FED-85AD-7DFEAEAB286B}">
      <dsp:nvSpPr>
        <dsp:cNvPr id="0" name=""/>
        <dsp:cNvSpPr/>
      </dsp:nvSpPr>
      <dsp:spPr>
        <a:xfrm>
          <a:off x="2110748" y="433488"/>
          <a:ext cx="955308" cy="436597"/>
        </a:xfrm>
        <a:prstGeom prst="trapezoid">
          <a:avLst>
            <a:gd name="adj" fmla="val 54897"/>
          </a:avLst>
        </a:prstGeom>
        <a:solidFill>
          <a:schemeClr val="accent6">
            <a:lumMod val="40000"/>
            <a:lumOff val="60000"/>
          </a:schemeClr>
        </a:solidFill>
        <a:ln w="285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latin typeface="Gill Sans MT" panose="020B0502020104020203" pitchFamily="34" charset="0"/>
            </a:rPr>
            <a:t>6,245</a:t>
          </a:r>
          <a:endParaRPr lang="en-GB" sz="1800" kern="1200" dirty="0">
            <a:latin typeface="Gill Sans MT" panose="020B0502020104020203" pitchFamily="34" charset="0"/>
          </a:endParaRPr>
        </a:p>
      </dsp:txBody>
      <dsp:txXfrm>
        <a:off x="2277927" y="433488"/>
        <a:ext cx="620950" cy="436597"/>
      </dsp:txXfrm>
    </dsp:sp>
    <dsp:sp modelId="{E77183B3-F354-40AB-98B0-066B26C0198F}">
      <dsp:nvSpPr>
        <dsp:cNvPr id="0" name=""/>
        <dsp:cNvSpPr/>
      </dsp:nvSpPr>
      <dsp:spPr>
        <a:xfrm>
          <a:off x="1802602" y="870085"/>
          <a:ext cx="1571600" cy="561312"/>
        </a:xfrm>
        <a:prstGeom prst="trapezoid">
          <a:avLst>
            <a:gd name="adj" fmla="val 54897"/>
          </a:avLst>
        </a:prstGeom>
        <a:solidFill>
          <a:schemeClr val="accent6">
            <a:lumMod val="60000"/>
            <a:lumOff val="40000"/>
          </a:schemeClr>
        </a:solidFill>
        <a:ln w="285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Gill Sans MT" panose="020B0502020104020203" pitchFamily="34" charset="0"/>
            </a:rPr>
            <a:t>12,491</a:t>
          </a:r>
        </a:p>
      </dsp:txBody>
      <dsp:txXfrm>
        <a:off x="2077632" y="870085"/>
        <a:ext cx="1021540" cy="561312"/>
      </dsp:txXfrm>
    </dsp:sp>
    <dsp:sp modelId="{F3F88CF7-6AEF-40CF-82A7-D54BD5DB2FE9}">
      <dsp:nvSpPr>
        <dsp:cNvPr id="0" name=""/>
        <dsp:cNvSpPr/>
      </dsp:nvSpPr>
      <dsp:spPr>
        <a:xfrm>
          <a:off x="1201280" y="1437401"/>
          <a:ext cx="2805724" cy="1124028"/>
        </a:xfrm>
        <a:prstGeom prst="trapezoid">
          <a:avLst>
            <a:gd name="adj" fmla="val 54897"/>
          </a:avLst>
        </a:prstGeom>
        <a:solidFill>
          <a:schemeClr val="accent6">
            <a:lumMod val="75000"/>
          </a:schemeClr>
        </a:solidFill>
        <a:ln w="285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1"/>
              </a:solidFill>
              <a:latin typeface="Gill Sans MT" panose="020B0502020104020203" pitchFamily="34" charset="0"/>
            </a:rPr>
            <a:t>62,453</a:t>
          </a:r>
        </a:p>
      </dsp:txBody>
      <dsp:txXfrm>
        <a:off x="1692282" y="1437401"/>
        <a:ext cx="1823720" cy="1124028"/>
      </dsp:txXfrm>
    </dsp:sp>
    <dsp:sp modelId="{C7E5270B-3E61-46F7-AED8-79955E8E41FD}">
      <dsp:nvSpPr>
        <dsp:cNvPr id="0" name=""/>
        <dsp:cNvSpPr/>
      </dsp:nvSpPr>
      <dsp:spPr>
        <a:xfrm>
          <a:off x="0" y="2555426"/>
          <a:ext cx="5176805" cy="2159558"/>
        </a:xfrm>
        <a:prstGeom prst="trapezoid">
          <a:avLst>
            <a:gd name="adj" fmla="val 54897"/>
          </a:avLst>
        </a:prstGeom>
        <a:solidFill>
          <a:schemeClr val="accent6">
            <a:lumMod val="50000"/>
          </a:schemeClr>
        </a:solidFill>
        <a:ln w="28575"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solidFill>
                <a:schemeClr val="bg1"/>
              </a:solidFill>
              <a:latin typeface="Gill Sans MT" panose="020B0502020104020203" pitchFamily="34" charset="0"/>
            </a:rPr>
            <a:t>333,080</a:t>
          </a:r>
        </a:p>
      </dsp:txBody>
      <dsp:txXfrm>
        <a:off x="905941" y="2555426"/>
        <a:ext cx="3364923" cy="215955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B48FB5-427C-46F0-A868-F0297B371B5D}" type="datetimeFigureOut">
              <a:rPr lang="en-GB" smtClean="0"/>
              <a:t>07/06/2023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E7ECF-6419-43E4-BFD4-CDCE203BD660}" type="slidenum">
              <a:rPr lang="en-GB" smtClean="0"/>
              <a:t>‹#›</a:t>
            </a:fld>
            <a:endParaRPr lang="en-GB"/>
          </a:p>
        </p:txBody>
      </p:sp>
    </p:spTree>
    <p:extLst>
      <p:ext uri="{BB962C8B-B14F-4D97-AF65-F5344CB8AC3E}">
        <p14:creationId xmlns:p14="http://schemas.microsoft.com/office/powerpoint/2010/main" val="172149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624BED-95A6-4BFB-9562-1937B353957D}" type="slidenum">
              <a:rPr lang="en-GB" smtClean="0"/>
              <a:t>4</a:t>
            </a:fld>
            <a:endParaRPr lang="en-GB"/>
          </a:p>
        </p:txBody>
      </p:sp>
    </p:spTree>
    <p:extLst>
      <p:ext uri="{BB962C8B-B14F-4D97-AF65-F5344CB8AC3E}">
        <p14:creationId xmlns:p14="http://schemas.microsoft.com/office/powerpoint/2010/main" val="4051328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33650" y="868363"/>
            <a:ext cx="4168775" cy="23463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[example chart used here is for ELR CCG]</a:t>
            </a:r>
          </a:p>
          <a:p>
            <a:endParaRPr lang="en-GB" sz="1200" dirty="0">
              <a:solidFill>
                <a:schemeClr val="bg2"/>
              </a:solidFill>
              <a:latin typeface="Arial" panose="020B0604020202020204" pitchFamily="34" charset="0"/>
              <a:cs typeface="Arial" panose="020B0604020202020204" pitchFamily="34" charset="0"/>
            </a:endParaRPr>
          </a:p>
          <a:p>
            <a:r>
              <a:rPr lang="en-GB" sz="1200" dirty="0">
                <a:solidFill>
                  <a:schemeClr val="bg2"/>
                </a:solidFill>
                <a:latin typeface="Arial" panose="020B0604020202020204" pitchFamily="34" charset="0"/>
                <a:cs typeface="Arial" panose="020B0604020202020204" pitchFamily="34" charset="0"/>
              </a:rPr>
              <a:t>Segments created by combining two measures:</a:t>
            </a:r>
          </a:p>
          <a:p>
            <a:pPr marL="228600" indent="-228600">
              <a:buAutoNum type="arabicParenR"/>
            </a:pPr>
            <a:r>
              <a:rPr lang="en-GB" sz="1200" dirty="0">
                <a:solidFill>
                  <a:schemeClr val="bg2"/>
                </a:solidFill>
                <a:latin typeface="Arial" panose="020B0604020202020204" pitchFamily="34" charset="0"/>
                <a:cs typeface="Arial" panose="020B0604020202020204" pitchFamily="34" charset="0"/>
              </a:rPr>
              <a:t>The age of patients denoted by a letter, increasing with age (e.g. A=0-17yrs, B=18-44 </a:t>
            </a:r>
            <a:r>
              <a:rPr lang="en-GB" sz="1200" dirty="0" err="1">
                <a:solidFill>
                  <a:schemeClr val="bg2"/>
                </a:solidFill>
                <a:latin typeface="Arial" panose="020B0604020202020204" pitchFamily="34" charset="0"/>
                <a:cs typeface="Arial" panose="020B0604020202020204" pitchFamily="34" charset="0"/>
              </a:rPr>
              <a:t>yrs</a:t>
            </a:r>
            <a:r>
              <a:rPr lang="en-GB" sz="1200" dirty="0">
                <a:solidFill>
                  <a:schemeClr val="bg2"/>
                </a:solidFill>
                <a:latin typeface="Arial" panose="020B0604020202020204" pitchFamily="34" charset="0"/>
                <a:cs typeface="Arial" panose="020B0604020202020204" pitchFamily="34" charset="0"/>
              </a:rPr>
              <a:t> etc)</a:t>
            </a:r>
          </a:p>
          <a:p>
            <a:pPr marL="228600" indent="-228600">
              <a:buAutoNum type="arabicParenR"/>
            </a:pPr>
            <a:r>
              <a:rPr lang="en-GB" sz="1200" dirty="0">
                <a:solidFill>
                  <a:schemeClr val="bg2"/>
                </a:solidFill>
                <a:latin typeface="Arial" panose="020B0604020202020204" pitchFamily="34" charset="0"/>
                <a:cs typeface="Arial" panose="020B0604020202020204" pitchFamily="34" charset="0"/>
              </a:rPr>
              <a:t>The number of chronic conditions grouped together (e.g. 0, 1, 2-4, 5-7, etc)</a:t>
            </a:r>
          </a:p>
          <a:p>
            <a:endParaRPr lang="en-GB" sz="1200"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56A077AE-5773-491E-8CA0-57430E924709}"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113514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209550"/>
            <a:ext cx="9017000" cy="5072063"/>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Figures for WL CCG</a:t>
            </a:r>
          </a:p>
          <a:p>
            <a:endParaRPr lang="en-GB" dirty="0"/>
          </a:p>
        </p:txBody>
      </p:sp>
      <p:sp>
        <p:nvSpPr>
          <p:cNvPr id="4" name="Slide Number Placeholder 3"/>
          <p:cNvSpPr>
            <a:spLocks noGrp="1"/>
          </p:cNvSpPr>
          <p:nvPr>
            <p:ph type="sldNum" sz="quarter" idx="5"/>
          </p:nvPr>
        </p:nvSpPr>
        <p:spPr/>
        <p:txBody>
          <a:bodyPr/>
          <a:lstStyle/>
          <a:p>
            <a:fld id="{6C624BED-95A6-4BFB-9562-1937B353957D}"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319429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557D9C1-9146-D61E-B5C5-8E2491C39E25}"/>
              </a:ext>
            </a:extLst>
          </p:cNvPr>
          <p:cNvSpPr/>
          <p:nvPr userDrawn="1"/>
        </p:nvSpPr>
        <p:spPr>
          <a:xfrm>
            <a:off x="342477" y="4018913"/>
            <a:ext cx="11489524" cy="2839087"/>
          </a:xfrm>
          <a:prstGeom prst="rect">
            <a:avLst/>
          </a:prstGeom>
          <a:gradFill flip="none" rotWithShape="1">
            <a:gsLst>
              <a:gs pos="0">
                <a:schemeClr val="tx2"/>
              </a:gs>
              <a:gs pos="67000">
                <a:srgbClr val="3C3067"/>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582A3796-460A-9048-DE0D-4BB9AAFE88AF}"/>
              </a:ext>
            </a:extLst>
          </p:cNvPr>
          <p:cNvSpPr>
            <a:spLocks noGrp="1"/>
          </p:cNvSpPr>
          <p:nvPr>
            <p:ph type="ctrTitle"/>
          </p:nvPr>
        </p:nvSpPr>
        <p:spPr>
          <a:xfrm>
            <a:off x="360000" y="1756559"/>
            <a:ext cx="11472000" cy="1440000"/>
          </a:xfrm>
        </p:spPr>
        <p:txBody>
          <a:bodyPr anchor="b">
            <a:normAutofit/>
          </a:bodyPr>
          <a:lstStyle>
            <a:lvl1pPr algn="l">
              <a:defRPr sz="4800" b="1" cap="none" baseline="0">
                <a:solidFill>
                  <a:schemeClr val="tx2"/>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56B4CE5-C488-80B1-E154-7DD91B2B977C}"/>
              </a:ext>
            </a:extLst>
          </p:cNvPr>
          <p:cNvSpPr>
            <a:spLocks noGrp="1"/>
          </p:cNvSpPr>
          <p:nvPr>
            <p:ph type="subTitle" idx="1"/>
          </p:nvPr>
        </p:nvSpPr>
        <p:spPr>
          <a:xfrm>
            <a:off x="360001" y="3319736"/>
            <a:ext cx="11471999" cy="576000"/>
          </a:xfrm>
        </p:spPr>
        <p:txBody>
          <a:bodyPr>
            <a:normAutofit/>
          </a:bodyPr>
          <a:lstStyle>
            <a:lvl1pPr marL="0" indent="0" algn="l">
              <a:buNone/>
              <a:defRPr sz="3200" b="1"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descr="Logo for NHS Leicester, Leicestershire and Rutland.">
            <a:extLst>
              <a:ext uri="{FF2B5EF4-FFF2-40B4-BE49-F238E27FC236}">
                <a16:creationId xmlns:a16="http://schemas.microsoft.com/office/drawing/2014/main" id="{F3CAE951-B0E7-42D7-2CF2-5EE9465767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2625" y="360000"/>
            <a:ext cx="3600000" cy="1157613"/>
          </a:xfrm>
          <a:prstGeom prst="rect">
            <a:avLst/>
          </a:prstGeom>
        </p:spPr>
      </p:pic>
      <p:sp>
        <p:nvSpPr>
          <p:cNvPr id="11" name="Rectangle: Single Corner Rounded 10">
            <a:extLst>
              <a:ext uri="{FF2B5EF4-FFF2-40B4-BE49-F238E27FC236}">
                <a16:creationId xmlns:a16="http://schemas.microsoft.com/office/drawing/2014/main" id="{73A025EF-CDF9-90BE-EF56-3225902D7ECE}"/>
              </a:ext>
            </a:extLst>
          </p:cNvPr>
          <p:cNvSpPr/>
          <p:nvPr userDrawn="1"/>
        </p:nvSpPr>
        <p:spPr>
          <a:xfrm>
            <a:off x="342477" y="360000"/>
            <a:ext cx="1800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E0A4437A-EDC2-1E2E-6EDE-81A9573544B7}"/>
              </a:ext>
            </a:extLst>
          </p:cNvPr>
          <p:cNvSpPr/>
          <p:nvPr userDrawn="1"/>
        </p:nvSpPr>
        <p:spPr>
          <a:xfrm>
            <a:off x="2508466" y="352650"/>
            <a:ext cx="1800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Single Corner Rounded 12">
            <a:extLst>
              <a:ext uri="{FF2B5EF4-FFF2-40B4-BE49-F238E27FC236}">
                <a16:creationId xmlns:a16="http://schemas.microsoft.com/office/drawing/2014/main" id="{BCB2586C-D5B3-8749-7ED5-7B792037DBF3}"/>
              </a:ext>
            </a:extLst>
          </p:cNvPr>
          <p:cNvSpPr/>
          <p:nvPr userDrawn="1"/>
        </p:nvSpPr>
        <p:spPr>
          <a:xfrm>
            <a:off x="4668466" y="352650"/>
            <a:ext cx="1800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Single Corner Rounded 14">
            <a:extLst>
              <a:ext uri="{FF2B5EF4-FFF2-40B4-BE49-F238E27FC236}">
                <a16:creationId xmlns:a16="http://schemas.microsoft.com/office/drawing/2014/main" id="{B720A473-8A48-C00F-31BC-56CBE334AE58}"/>
              </a:ext>
            </a:extLst>
          </p:cNvPr>
          <p:cNvSpPr/>
          <p:nvPr userDrawn="1"/>
        </p:nvSpPr>
        <p:spPr>
          <a:xfrm>
            <a:off x="6828466" y="349498"/>
            <a:ext cx="1800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a:extLst>
              <a:ext uri="{FF2B5EF4-FFF2-40B4-BE49-F238E27FC236}">
                <a16:creationId xmlns:a16="http://schemas.microsoft.com/office/drawing/2014/main" id="{C8482813-10F1-AAB2-452D-F8175F6A4578}"/>
              </a:ext>
            </a:extLst>
          </p:cNvPr>
          <p:cNvSpPr>
            <a:spLocks noGrp="1"/>
          </p:cNvSpPr>
          <p:nvPr>
            <p:ph type="dt" sz="half" idx="10"/>
          </p:nvPr>
        </p:nvSpPr>
        <p:spPr>
          <a:xfrm>
            <a:off x="3120466" y="6258433"/>
            <a:ext cx="5076000" cy="345039"/>
          </a:xfrm>
        </p:spPr>
        <p:txBody>
          <a:bodyPr/>
          <a:lstStyle>
            <a:lvl1pPr algn="ctr">
              <a:defRPr b="1">
                <a:solidFill>
                  <a:schemeClr val="bg2"/>
                </a:solidFill>
                <a:latin typeface="Arial" panose="020B0604020202020204" pitchFamily="34" charset="0"/>
                <a:cs typeface="Arial" panose="020B0604020202020204" pitchFamily="34" charset="0"/>
              </a:defRPr>
            </a:lvl1pPr>
          </a:lstStyle>
          <a:p>
            <a:r>
              <a:rPr lang="en-GB"/>
              <a:t>NHS Leicester, Leicestershire and Rutland is the operating name of Leicester, Leicestershire and Rutland Integrated Care Board</a:t>
            </a:r>
            <a:endParaRPr lang="en-GB" dirty="0"/>
          </a:p>
        </p:txBody>
      </p:sp>
      <p:pic>
        <p:nvPicPr>
          <p:cNvPr id="6" name="Picture 5" descr="Graphical user interface, application&#10;&#10;Description automatically generated">
            <a:extLst>
              <a:ext uri="{FF2B5EF4-FFF2-40B4-BE49-F238E27FC236}">
                <a16:creationId xmlns:a16="http://schemas.microsoft.com/office/drawing/2014/main" id="{621D1D3A-1281-C09C-4533-04A228EED7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96045" y="5608921"/>
            <a:ext cx="3235955" cy="1249079"/>
          </a:xfrm>
          <a:prstGeom prst="rect">
            <a:avLst/>
          </a:prstGeom>
        </p:spPr>
      </p:pic>
    </p:spTree>
    <p:extLst>
      <p:ext uri="{BB962C8B-B14F-4D97-AF65-F5344CB8AC3E}">
        <p14:creationId xmlns:p14="http://schemas.microsoft.com/office/powerpoint/2010/main" val="3022181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9" name="Rectangle: Single Corner Rounded 8">
            <a:extLst>
              <a:ext uri="{FF2B5EF4-FFF2-40B4-BE49-F238E27FC236}">
                <a16:creationId xmlns:a16="http://schemas.microsoft.com/office/drawing/2014/main" id="{F6F1BEE3-405D-6B34-1846-2E955EA41AEB}"/>
              </a:ext>
            </a:extLst>
          </p:cNvPr>
          <p:cNvSpPr/>
          <p:nvPr userDrawn="1"/>
        </p:nvSpPr>
        <p:spPr>
          <a:xfrm>
            <a:off x="360000" y="6250144"/>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E5325875-D111-BACB-1247-ED8EC601309B}"/>
              </a:ext>
            </a:extLst>
          </p:cNvPr>
          <p:cNvSpPr/>
          <p:nvPr userDrawn="1"/>
        </p:nvSpPr>
        <p:spPr>
          <a:xfrm>
            <a:off x="3348000" y="6240875"/>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F8EA9900-7907-6868-38CB-D8FD7F35D041}"/>
              </a:ext>
            </a:extLst>
          </p:cNvPr>
          <p:cNvSpPr/>
          <p:nvPr userDrawn="1"/>
        </p:nvSpPr>
        <p:spPr>
          <a:xfrm>
            <a:off x="6310200" y="6247187"/>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D7223807-E762-56D3-0AE5-B705E6DC61FD}"/>
              </a:ext>
            </a:extLst>
          </p:cNvPr>
          <p:cNvSpPr/>
          <p:nvPr userDrawn="1"/>
        </p:nvSpPr>
        <p:spPr>
          <a:xfrm>
            <a:off x="9240000" y="6250144"/>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5105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3_Blank">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9" name="Rectangle: Single Corner Rounded 8">
            <a:extLst>
              <a:ext uri="{FF2B5EF4-FFF2-40B4-BE49-F238E27FC236}">
                <a16:creationId xmlns:a16="http://schemas.microsoft.com/office/drawing/2014/main" id="{F6F1BEE3-405D-6B34-1846-2E955EA41AEB}"/>
              </a:ext>
            </a:extLst>
          </p:cNvPr>
          <p:cNvSpPr/>
          <p:nvPr userDrawn="1"/>
        </p:nvSpPr>
        <p:spPr>
          <a:xfrm>
            <a:off x="360000" y="6250144"/>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E5325875-D111-BACB-1247-ED8EC601309B}"/>
              </a:ext>
            </a:extLst>
          </p:cNvPr>
          <p:cNvSpPr/>
          <p:nvPr userDrawn="1"/>
        </p:nvSpPr>
        <p:spPr>
          <a:xfrm>
            <a:off x="3348000" y="6240875"/>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F8EA9900-7907-6868-38CB-D8FD7F35D041}"/>
              </a:ext>
            </a:extLst>
          </p:cNvPr>
          <p:cNvSpPr/>
          <p:nvPr userDrawn="1"/>
        </p:nvSpPr>
        <p:spPr>
          <a:xfrm>
            <a:off x="6310200" y="6247187"/>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D7223807-E762-56D3-0AE5-B705E6DC61FD}"/>
              </a:ext>
            </a:extLst>
          </p:cNvPr>
          <p:cNvSpPr/>
          <p:nvPr userDrawn="1"/>
        </p:nvSpPr>
        <p:spPr>
          <a:xfrm>
            <a:off x="9240000" y="6250144"/>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51305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FD3DF78-5F15-A49F-0925-F1559359E6BA}"/>
              </a:ext>
            </a:extLst>
          </p:cNvPr>
          <p:cNvSpPr/>
          <p:nvPr userDrawn="1"/>
        </p:nvSpPr>
        <p:spPr>
          <a:xfrm>
            <a:off x="360000" y="5467149"/>
            <a:ext cx="11489524" cy="120373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37F0BCA-9F09-6F9E-2957-8737FDC542CF}"/>
              </a:ext>
            </a:extLst>
          </p:cNvPr>
          <p:cNvSpPr>
            <a:spLocks noGrp="1"/>
          </p:cNvSpPr>
          <p:nvPr>
            <p:ph type="title"/>
          </p:nvPr>
        </p:nvSpPr>
        <p:spPr>
          <a:xfrm>
            <a:off x="481263" y="5582652"/>
            <a:ext cx="4466122" cy="991403"/>
          </a:xfrm>
        </p:spPr>
        <p:txBody>
          <a:bodyPr anchor="b"/>
          <a:lstStyle>
            <a:lvl1pPr>
              <a:defRPr sz="32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D9295B-6B8F-3480-6C5D-F319E1E2C4CE}"/>
              </a:ext>
            </a:extLst>
          </p:cNvPr>
          <p:cNvSpPr>
            <a:spLocks noGrp="1"/>
          </p:cNvSpPr>
          <p:nvPr>
            <p:ph idx="1"/>
          </p:nvPr>
        </p:nvSpPr>
        <p:spPr>
          <a:xfrm>
            <a:off x="360000" y="750050"/>
            <a:ext cx="11472000" cy="4620271"/>
          </a:xfrm>
        </p:spPr>
        <p:txBody>
          <a:bodyPr/>
          <a:lstStyle>
            <a:lvl1pPr>
              <a:defRPr sz="3200">
                <a:solidFill>
                  <a:schemeClr val="tx2"/>
                </a:solidFill>
                <a:latin typeface="Arial" panose="020B0604020202020204" pitchFamily="34" charset="0"/>
                <a:cs typeface="Arial" panose="020B0604020202020204" pitchFamily="34" charset="0"/>
              </a:defRPr>
            </a:lvl1pPr>
            <a:lvl2pPr>
              <a:defRPr sz="2800">
                <a:solidFill>
                  <a:schemeClr val="tx2"/>
                </a:solidFill>
                <a:latin typeface="Arial" panose="020B0604020202020204" pitchFamily="34" charset="0"/>
                <a:cs typeface="Arial" panose="020B0604020202020204" pitchFamily="34" charset="0"/>
              </a:defRPr>
            </a:lvl2pPr>
            <a:lvl3pPr>
              <a:defRPr sz="2400">
                <a:solidFill>
                  <a:schemeClr val="tx2"/>
                </a:solidFill>
                <a:latin typeface="Arial" panose="020B0604020202020204" pitchFamily="34" charset="0"/>
                <a:cs typeface="Arial" panose="020B0604020202020204" pitchFamily="34" charset="0"/>
              </a:defRPr>
            </a:lvl3pPr>
            <a:lvl4pPr>
              <a:defRPr sz="2000">
                <a:solidFill>
                  <a:schemeClr val="tx2"/>
                </a:solidFill>
                <a:latin typeface="Arial" panose="020B0604020202020204" pitchFamily="34" charset="0"/>
                <a:cs typeface="Arial" panose="020B0604020202020204" pitchFamily="34" charset="0"/>
              </a:defRPr>
            </a:lvl4pPr>
            <a:lvl5pPr>
              <a:defRPr sz="2000">
                <a:solidFill>
                  <a:schemeClr val="tx2"/>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C247FD-1B73-879D-37E9-A79E4538554A}"/>
              </a:ext>
            </a:extLst>
          </p:cNvPr>
          <p:cNvSpPr>
            <a:spLocks noGrp="1"/>
          </p:cNvSpPr>
          <p:nvPr>
            <p:ph type="body" sz="half" idx="2"/>
          </p:nvPr>
        </p:nvSpPr>
        <p:spPr>
          <a:xfrm>
            <a:off x="5084529" y="5582652"/>
            <a:ext cx="6626208" cy="991403"/>
          </a:xfr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Single Corner Rounded 7">
            <a:extLst>
              <a:ext uri="{FF2B5EF4-FFF2-40B4-BE49-F238E27FC236}">
                <a16:creationId xmlns:a16="http://schemas.microsoft.com/office/drawing/2014/main" id="{DDE09FD9-50FC-D4FF-6800-8FECF9135749}"/>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8FF102FC-3E64-C871-D189-DB07DD0CE365}"/>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801CD0CE-B90A-B4CE-7699-A37C50D7E065}"/>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C11634A1-6465-9E9A-92C2-440F2FFF38A4}"/>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9138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5FF6-81A9-2D71-912E-9579178751AF}"/>
              </a:ext>
            </a:extLst>
          </p:cNvPr>
          <p:cNvSpPr>
            <a:spLocks noGrp="1"/>
          </p:cNvSpPr>
          <p:nvPr>
            <p:ph type="title"/>
          </p:nvPr>
        </p:nvSpPr>
        <p:spPr>
          <a:xfrm>
            <a:off x="360000" y="5395619"/>
            <a:ext cx="11472000" cy="582993"/>
          </a:xfrm>
        </p:spPr>
        <p:txBody>
          <a:bodyPr anchor="b"/>
          <a:lstStyle>
            <a:lvl1pPr>
              <a:defRPr sz="3200" b="1">
                <a:solidFill>
                  <a:schemeClr val="tx2"/>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27B7D48D-421B-1835-C561-E89B46329CD6}"/>
              </a:ext>
            </a:extLst>
          </p:cNvPr>
          <p:cNvSpPr>
            <a:spLocks noGrp="1"/>
          </p:cNvSpPr>
          <p:nvPr>
            <p:ph type="pic" idx="1"/>
          </p:nvPr>
        </p:nvSpPr>
        <p:spPr>
          <a:xfrm>
            <a:off x="360000" y="738456"/>
            <a:ext cx="11472000" cy="4547230"/>
          </a:xfrm>
        </p:spPr>
        <p:txBody>
          <a:bodyPr/>
          <a:lstStyle>
            <a:lvl1pPr marL="0" indent="0">
              <a:buNone/>
              <a:defRPr sz="3200">
                <a:solidFill>
                  <a:schemeClr val="tx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7E8ADBB-4D51-683F-D25D-29AAD9575D51}"/>
              </a:ext>
            </a:extLst>
          </p:cNvPr>
          <p:cNvSpPr>
            <a:spLocks noGrp="1"/>
          </p:cNvSpPr>
          <p:nvPr>
            <p:ph type="body" sz="half" idx="2"/>
          </p:nvPr>
        </p:nvSpPr>
        <p:spPr>
          <a:xfrm>
            <a:off x="360000" y="6088545"/>
            <a:ext cx="11472000" cy="366468"/>
          </a:xfrm>
        </p:spPr>
        <p:txBody>
          <a:bodyPr/>
          <a:lstStyle>
            <a:lvl1pPr marL="0" indent="0">
              <a:buNone/>
              <a:defRPr sz="1600">
                <a:solidFill>
                  <a:schemeClr val="tx2"/>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Single Corner Rounded 7">
            <a:extLst>
              <a:ext uri="{FF2B5EF4-FFF2-40B4-BE49-F238E27FC236}">
                <a16:creationId xmlns:a16="http://schemas.microsoft.com/office/drawing/2014/main" id="{40F294E1-5AC5-3608-3635-24E7D6603267}"/>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5CD5A89-E464-D985-3A61-EB255A795E99}"/>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D93103CB-37B2-B9A5-C7E9-0648978B2FDD}"/>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563C11CE-A6E0-B18E-A358-F8924730CF50}"/>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7131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5FF6-81A9-2D71-912E-9579178751AF}"/>
              </a:ext>
            </a:extLst>
          </p:cNvPr>
          <p:cNvSpPr>
            <a:spLocks noGrp="1"/>
          </p:cNvSpPr>
          <p:nvPr>
            <p:ph type="title"/>
          </p:nvPr>
        </p:nvSpPr>
        <p:spPr>
          <a:xfrm>
            <a:off x="360000" y="5395619"/>
            <a:ext cx="11472000" cy="582993"/>
          </a:xfrm>
        </p:spPr>
        <p:txBody>
          <a:bodyPr anchor="b"/>
          <a:lstStyle>
            <a:lvl1pPr>
              <a:defRPr sz="32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27B7D48D-421B-1835-C561-E89B46329CD6}"/>
              </a:ext>
            </a:extLst>
          </p:cNvPr>
          <p:cNvSpPr>
            <a:spLocks noGrp="1"/>
          </p:cNvSpPr>
          <p:nvPr>
            <p:ph type="pic" idx="1"/>
          </p:nvPr>
        </p:nvSpPr>
        <p:spPr>
          <a:xfrm>
            <a:off x="360000" y="738456"/>
            <a:ext cx="11472000" cy="4547230"/>
          </a:xfrm>
        </p:spPr>
        <p:txBody>
          <a:bodyPr/>
          <a:lstStyle>
            <a:lvl1pPr marL="0" indent="0">
              <a:buNone/>
              <a:defRPr sz="3200">
                <a:solidFill>
                  <a:schemeClr val="tx2"/>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7E8ADBB-4D51-683F-D25D-29AAD9575D51}"/>
              </a:ext>
            </a:extLst>
          </p:cNvPr>
          <p:cNvSpPr>
            <a:spLocks noGrp="1"/>
          </p:cNvSpPr>
          <p:nvPr>
            <p:ph type="body" sz="half" idx="2"/>
          </p:nvPr>
        </p:nvSpPr>
        <p:spPr>
          <a:xfrm>
            <a:off x="360000" y="6088545"/>
            <a:ext cx="11472000" cy="366468"/>
          </a:xfr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Single Corner Rounded 7">
            <a:extLst>
              <a:ext uri="{FF2B5EF4-FFF2-40B4-BE49-F238E27FC236}">
                <a16:creationId xmlns:a16="http://schemas.microsoft.com/office/drawing/2014/main" id="{40F294E1-5AC5-3608-3635-24E7D6603267}"/>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5CD5A89-E464-D985-3A61-EB255A795E99}"/>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D93103CB-37B2-B9A5-C7E9-0648978B2FDD}"/>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563C11CE-A6E0-B18E-A358-F8924730CF50}"/>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8334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810B-1C62-0A41-39A8-601D93DDFED2}"/>
              </a:ext>
            </a:extLst>
          </p:cNvPr>
          <p:cNvSpPr>
            <a:spLocks noGrp="1"/>
          </p:cNvSpPr>
          <p:nvPr>
            <p:ph type="title"/>
          </p:nvPr>
        </p:nvSpPr>
        <p:spPr>
          <a:xfrm>
            <a:off x="360000" y="678480"/>
            <a:ext cx="11472000" cy="1082832"/>
          </a:xfrm>
          <a:solidFill>
            <a:schemeClr val="tx2"/>
          </a:solidFill>
        </p:spPr>
        <p:txBody>
          <a:bodyPr/>
          <a:lstStyle>
            <a:lvl1pPr>
              <a:defRPr b="1" cap="none" baseline="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0395A63A-FDFE-098F-A434-2629B8DB6669}"/>
              </a:ext>
            </a:extLst>
          </p:cNvPr>
          <p:cNvSpPr>
            <a:spLocks noGrp="1"/>
          </p:cNvSpPr>
          <p:nvPr>
            <p:ph idx="1"/>
          </p:nvPr>
        </p:nvSpPr>
        <p:spPr>
          <a:xfrm>
            <a:off x="360000" y="1825624"/>
            <a:ext cx="11472000" cy="467651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a16="http://schemas.microsoft.com/office/drawing/2014/main" id="{AF94C53A-BE20-7657-97EC-A8C32FFA3082}"/>
              </a:ext>
            </a:extLst>
          </p:cNvPr>
          <p:cNvSpPr/>
          <p:nvPr userDrawn="1"/>
        </p:nvSpPr>
        <p:spPr>
          <a:xfrm>
            <a:off x="12542930" y="4812336"/>
            <a:ext cx="360000"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Single Corner Rounded 7">
            <a:extLst>
              <a:ext uri="{FF2B5EF4-FFF2-40B4-BE49-F238E27FC236}">
                <a16:creationId xmlns:a16="http://schemas.microsoft.com/office/drawing/2014/main" id="{1779C2F1-9D0F-57BB-6605-9E5DA09786B4}"/>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E14CBEAF-F85E-2EF5-5D49-B2BF4CE58BE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BE81212C-3AD9-2556-09BE-5105BE276A75}"/>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BA97BEFE-02B8-A1EE-EF91-9D41AD1C5F5C}"/>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603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AF56D-6F90-1779-39DE-296E71A27B0B}"/>
              </a:ext>
            </a:extLst>
          </p:cNvPr>
          <p:cNvSpPr>
            <a:spLocks noGrp="1"/>
          </p:cNvSpPr>
          <p:nvPr>
            <p:ph type="title"/>
          </p:nvPr>
        </p:nvSpPr>
        <p:spPr>
          <a:xfrm>
            <a:off x="377789" y="3220517"/>
            <a:ext cx="11560148" cy="1440000"/>
          </a:xfrm>
        </p:spPr>
        <p:txBody>
          <a:bodyPr anchor="b"/>
          <a:lstStyle>
            <a:lvl1pPr>
              <a:defRPr sz="6000" b="1" baseline="0">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93AB0C-EA56-77C4-2A5F-7DF06CCC8E3B}"/>
              </a:ext>
            </a:extLst>
          </p:cNvPr>
          <p:cNvSpPr>
            <a:spLocks noGrp="1"/>
          </p:cNvSpPr>
          <p:nvPr>
            <p:ph type="body" idx="1"/>
          </p:nvPr>
        </p:nvSpPr>
        <p:spPr>
          <a:xfrm>
            <a:off x="377789" y="4760839"/>
            <a:ext cx="11527247" cy="720000"/>
          </a:xfrm>
        </p:spPr>
        <p:txBody>
          <a:bodyPr/>
          <a:lstStyle>
            <a:lvl1pPr marL="0" indent="0">
              <a:buNone/>
              <a:defRPr sz="2400" b="1">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descr="Text&#10;&#10;Description automatically generated with medium confidence">
            <a:extLst>
              <a:ext uri="{FF2B5EF4-FFF2-40B4-BE49-F238E27FC236}">
                <a16:creationId xmlns:a16="http://schemas.microsoft.com/office/drawing/2014/main" id="{321F97C4-31E1-FD80-843A-9997B0AFF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2625" y="360000"/>
            <a:ext cx="3600000" cy="1157613"/>
          </a:xfrm>
          <a:prstGeom prst="rect">
            <a:avLst/>
          </a:prstGeom>
        </p:spPr>
      </p:pic>
      <p:sp>
        <p:nvSpPr>
          <p:cNvPr id="8" name="Rectangle: Single Corner Rounded 7">
            <a:extLst>
              <a:ext uri="{FF2B5EF4-FFF2-40B4-BE49-F238E27FC236}">
                <a16:creationId xmlns:a16="http://schemas.microsoft.com/office/drawing/2014/main" id="{0D84742D-8BFF-C5F0-FA1E-DEACCB95C376}"/>
              </a:ext>
            </a:extLst>
          </p:cNvPr>
          <p:cNvSpPr/>
          <p:nvPr userDrawn="1"/>
        </p:nvSpPr>
        <p:spPr>
          <a:xfrm>
            <a:off x="342477" y="360000"/>
            <a:ext cx="1800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A00B553E-D8B9-B295-CE76-A10416BB7BCB}"/>
              </a:ext>
            </a:extLst>
          </p:cNvPr>
          <p:cNvSpPr/>
          <p:nvPr userDrawn="1"/>
        </p:nvSpPr>
        <p:spPr>
          <a:xfrm>
            <a:off x="2508466" y="352650"/>
            <a:ext cx="1800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09FA700C-AD2A-9CA2-ECC1-500567DC8A59}"/>
              </a:ext>
            </a:extLst>
          </p:cNvPr>
          <p:cNvSpPr/>
          <p:nvPr userDrawn="1"/>
        </p:nvSpPr>
        <p:spPr>
          <a:xfrm>
            <a:off x="4668466" y="352650"/>
            <a:ext cx="1800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A67716AA-7356-7594-AB30-1811ADCFC6D7}"/>
              </a:ext>
            </a:extLst>
          </p:cNvPr>
          <p:cNvSpPr/>
          <p:nvPr userDrawn="1"/>
        </p:nvSpPr>
        <p:spPr>
          <a:xfrm>
            <a:off x="6828466" y="349498"/>
            <a:ext cx="1800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3E8D8210-278E-23A2-E74E-1190274BF457}"/>
              </a:ext>
            </a:extLst>
          </p:cNvPr>
          <p:cNvSpPr/>
          <p:nvPr userDrawn="1"/>
        </p:nvSpPr>
        <p:spPr>
          <a:xfrm>
            <a:off x="377789" y="5608920"/>
            <a:ext cx="11489524" cy="1249080"/>
          </a:xfrm>
          <a:prstGeom prst="rect">
            <a:avLst/>
          </a:prstGeom>
          <a:gradFill flip="none" rotWithShape="1">
            <a:gsLst>
              <a:gs pos="0">
                <a:schemeClr val="tx2"/>
              </a:gs>
              <a:gs pos="73000">
                <a:srgbClr val="3C306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descr="Graphical user interface, application&#10;&#10;Description automatically generated">
            <a:extLst>
              <a:ext uri="{FF2B5EF4-FFF2-40B4-BE49-F238E27FC236}">
                <a16:creationId xmlns:a16="http://schemas.microsoft.com/office/drawing/2014/main" id="{91107844-FBDE-EAED-BC44-2B27F2F06F0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31358" y="5608921"/>
            <a:ext cx="3235955" cy="1249079"/>
          </a:xfrm>
          <a:prstGeom prst="rect">
            <a:avLst/>
          </a:prstGeom>
        </p:spPr>
      </p:pic>
    </p:spTree>
    <p:extLst>
      <p:ext uri="{BB962C8B-B14F-4D97-AF65-F5344CB8AC3E}">
        <p14:creationId xmlns:p14="http://schemas.microsoft.com/office/powerpoint/2010/main" val="66169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893C-A405-9002-1987-A8FF580956F5}"/>
              </a:ext>
            </a:extLst>
          </p:cNvPr>
          <p:cNvSpPr>
            <a:spLocks noGrp="1"/>
          </p:cNvSpPr>
          <p:nvPr>
            <p:ph type="title"/>
          </p:nvPr>
        </p:nvSpPr>
        <p:spPr>
          <a:xfrm>
            <a:off x="360000" y="681037"/>
            <a:ext cx="11472000" cy="1009651"/>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dirty="0"/>
              <a:t>Click to edit Master title style</a:t>
            </a:r>
            <a:endParaRPr lang="en-GB" dirty="0"/>
          </a:p>
        </p:txBody>
      </p:sp>
      <p:sp>
        <p:nvSpPr>
          <p:cNvPr id="3" name="Content Placeholder 2">
            <a:extLst>
              <a:ext uri="{FF2B5EF4-FFF2-40B4-BE49-F238E27FC236}">
                <a16:creationId xmlns:a16="http://schemas.microsoft.com/office/drawing/2014/main" id="{04761127-C9F4-7E51-5B89-C5A3615D6744}"/>
              </a:ext>
            </a:extLst>
          </p:cNvPr>
          <p:cNvSpPr>
            <a:spLocks noGrp="1"/>
          </p:cNvSpPr>
          <p:nvPr>
            <p:ph sz="half" idx="1"/>
          </p:nvPr>
        </p:nvSpPr>
        <p:spPr>
          <a:xfrm>
            <a:off x="360000" y="1825624"/>
            <a:ext cx="5659800" cy="467651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3BD79B-65DA-44A9-B8DB-66E60FDE550E}"/>
              </a:ext>
            </a:extLst>
          </p:cNvPr>
          <p:cNvSpPr>
            <a:spLocks noGrp="1"/>
          </p:cNvSpPr>
          <p:nvPr>
            <p:ph sz="half" idx="2"/>
          </p:nvPr>
        </p:nvSpPr>
        <p:spPr>
          <a:xfrm>
            <a:off x="6172200" y="1825625"/>
            <a:ext cx="5659800" cy="4667250"/>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Rectangle: Single Corner Rounded 7">
            <a:extLst>
              <a:ext uri="{FF2B5EF4-FFF2-40B4-BE49-F238E27FC236}">
                <a16:creationId xmlns:a16="http://schemas.microsoft.com/office/drawing/2014/main" id="{3D14486B-1116-F750-6AAF-F35A2B1AA355}"/>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C2DEF368-8B9D-BE93-C2DB-575CA6CD102A}"/>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Single Corner Rounded 9">
            <a:extLst>
              <a:ext uri="{FF2B5EF4-FFF2-40B4-BE49-F238E27FC236}">
                <a16:creationId xmlns:a16="http://schemas.microsoft.com/office/drawing/2014/main" id="{210E55DA-C621-8037-19F5-6486A3E01E51}"/>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80090559-C685-76F7-7977-B9C745514D5B}"/>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068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B6CF-77BC-3CD8-0B29-E7B42C405A25}"/>
              </a:ext>
            </a:extLst>
          </p:cNvPr>
          <p:cNvSpPr>
            <a:spLocks noGrp="1"/>
          </p:cNvSpPr>
          <p:nvPr>
            <p:ph type="title"/>
          </p:nvPr>
        </p:nvSpPr>
        <p:spPr>
          <a:xfrm>
            <a:off x="360000" y="668337"/>
            <a:ext cx="11472000" cy="1022351"/>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dirty="0"/>
              <a:t>Click to edit Master title style</a:t>
            </a:r>
            <a:endParaRPr lang="en-GB" dirty="0"/>
          </a:p>
        </p:txBody>
      </p:sp>
      <p:sp>
        <p:nvSpPr>
          <p:cNvPr id="3" name="Text Placeholder 2">
            <a:extLst>
              <a:ext uri="{FF2B5EF4-FFF2-40B4-BE49-F238E27FC236}">
                <a16:creationId xmlns:a16="http://schemas.microsoft.com/office/drawing/2014/main" id="{14657BA2-25A4-B813-32B6-0C92EC5409FC}"/>
              </a:ext>
            </a:extLst>
          </p:cNvPr>
          <p:cNvSpPr>
            <a:spLocks noGrp="1"/>
          </p:cNvSpPr>
          <p:nvPr>
            <p:ph type="body" idx="1"/>
          </p:nvPr>
        </p:nvSpPr>
        <p:spPr>
          <a:xfrm>
            <a:off x="360000" y="1681163"/>
            <a:ext cx="5637575" cy="823912"/>
          </a:xfrm>
        </p:spPr>
        <p:txBody>
          <a:bodyPr anchor="b"/>
          <a:lstStyle>
            <a:lvl1pPr marL="0" indent="0">
              <a:buNone/>
              <a:defRPr sz="2400" b="1">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C182375-3D47-F10C-530A-4088B6CF4456}"/>
              </a:ext>
            </a:extLst>
          </p:cNvPr>
          <p:cNvSpPr>
            <a:spLocks noGrp="1"/>
          </p:cNvSpPr>
          <p:nvPr>
            <p:ph sz="half" idx="2"/>
          </p:nvPr>
        </p:nvSpPr>
        <p:spPr>
          <a:xfrm>
            <a:off x="360000" y="2505074"/>
            <a:ext cx="5637575" cy="3997069"/>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0890C1C-C95C-9904-E4D1-84F6FCD0F0DF}"/>
              </a:ext>
            </a:extLst>
          </p:cNvPr>
          <p:cNvSpPr>
            <a:spLocks noGrp="1"/>
          </p:cNvSpPr>
          <p:nvPr>
            <p:ph type="body" sz="quarter" idx="3"/>
          </p:nvPr>
        </p:nvSpPr>
        <p:spPr>
          <a:xfrm>
            <a:off x="6172200" y="1681163"/>
            <a:ext cx="5659800" cy="823912"/>
          </a:xfrm>
        </p:spPr>
        <p:txBody>
          <a:bodyPr anchor="b"/>
          <a:lstStyle>
            <a:lvl1pPr marL="0" indent="0">
              <a:buNone/>
              <a:defRPr sz="2400" b="1">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A47B69-2A8C-0767-6A89-ED2E9D26DBCF}"/>
              </a:ext>
            </a:extLst>
          </p:cNvPr>
          <p:cNvSpPr>
            <a:spLocks noGrp="1"/>
          </p:cNvSpPr>
          <p:nvPr>
            <p:ph sz="quarter" idx="4"/>
          </p:nvPr>
        </p:nvSpPr>
        <p:spPr>
          <a:xfrm>
            <a:off x="6172199" y="2505075"/>
            <a:ext cx="5659799" cy="3987800"/>
          </a:xfrm>
        </p:spPr>
        <p:txBody>
          <a:bodyPr/>
          <a:lstStyle>
            <a:lvl1pPr>
              <a:defRPr>
                <a:solidFill>
                  <a:schemeClr val="tx2"/>
                </a:solidFill>
                <a:latin typeface="Arial" panose="020B0604020202020204" pitchFamily="34" charset="0"/>
                <a:cs typeface="Arial" panose="020B0604020202020204" pitchFamily="34" charset="0"/>
              </a:defRPr>
            </a:lvl1pPr>
            <a:lvl2pPr>
              <a:defRPr>
                <a:solidFill>
                  <a:schemeClr val="tx2"/>
                </a:solidFill>
                <a:latin typeface="Arial" panose="020B0604020202020204" pitchFamily="34" charset="0"/>
                <a:cs typeface="Arial" panose="020B0604020202020204" pitchFamily="34" charset="0"/>
              </a:defRPr>
            </a:lvl2pPr>
            <a:lvl3pPr>
              <a:defRPr>
                <a:solidFill>
                  <a:schemeClr val="tx2"/>
                </a:solidFill>
                <a:latin typeface="Arial" panose="020B0604020202020204" pitchFamily="34" charset="0"/>
                <a:cs typeface="Arial" panose="020B0604020202020204" pitchFamily="34" charset="0"/>
              </a:defRPr>
            </a:lvl3pPr>
            <a:lvl4pPr>
              <a:defRPr>
                <a:solidFill>
                  <a:schemeClr val="tx2"/>
                </a:solidFill>
                <a:latin typeface="Arial" panose="020B0604020202020204" pitchFamily="34" charset="0"/>
                <a:cs typeface="Arial" panose="020B0604020202020204" pitchFamily="34" charset="0"/>
              </a:defRPr>
            </a:lvl4pPr>
            <a:lvl5pPr>
              <a:defRPr>
                <a:solidFill>
                  <a:schemeClr val="tx2"/>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Rectangle: Single Corner Rounded 9">
            <a:extLst>
              <a:ext uri="{FF2B5EF4-FFF2-40B4-BE49-F238E27FC236}">
                <a16:creationId xmlns:a16="http://schemas.microsoft.com/office/drawing/2014/main" id="{9CCDB72B-9F92-E758-5A2C-7A9928F63E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Single Corner Rounded 10">
            <a:extLst>
              <a:ext uri="{FF2B5EF4-FFF2-40B4-BE49-F238E27FC236}">
                <a16:creationId xmlns:a16="http://schemas.microsoft.com/office/drawing/2014/main" id="{C9B98FD7-CEF2-09BF-789F-9F28AF242E0D}"/>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Single Corner Rounded 11">
            <a:extLst>
              <a:ext uri="{FF2B5EF4-FFF2-40B4-BE49-F238E27FC236}">
                <a16:creationId xmlns:a16="http://schemas.microsoft.com/office/drawing/2014/main" id="{7648C35B-D9FE-F008-3887-5D0128D9F2E2}"/>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Single Corner Rounded 12">
            <a:extLst>
              <a:ext uri="{FF2B5EF4-FFF2-40B4-BE49-F238E27FC236}">
                <a16:creationId xmlns:a16="http://schemas.microsoft.com/office/drawing/2014/main" id="{6908C171-E714-3CC0-31C5-CD5FB38CB701}"/>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73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FDFA-3E6D-EEFC-6F3E-59ECBFE0815D}"/>
              </a:ext>
            </a:extLst>
          </p:cNvPr>
          <p:cNvSpPr>
            <a:spLocks noGrp="1"/>
          </p:cNvSpPr>
          <p:nvPr>
            <p:ph type="title"/>
          </p:nvPr>
        </p:nvSpPr>
        <p:spPr>
          <a:xfrm>
            <a:off x="385010" y="721895"/>
            <a:ext cx="11446990" cy="1211524"/>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6" name="Rectangle: Single Corner Rounded 5">
            <a:extLst>
              <a:ext uri="{FF2B5EF4-FFF2-40B4-BE49-F238E27FC236}">
                <a16:creationId xmlns:a16="http://schemas.microsoft.com/office/drawing/2014/main" id="{084FD889-77F4-2282-472C-E99E08236B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7EB17BE8-3808-8A45-2E82-F3F0A80B382F}"/>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FC83A76-78C9-74AD-0553-4CD4E50B4116}"/>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9FDDB156-7FF7-A756-5161-428343482F69}"/>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213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FDFA-3E6D-EEFC-6F3E-59ECBFE0815D}"/>
              </a:ext>
            </a:extLst>
          </p:cNvPr>
          <p:cNvSpPr>
            <a:spLocks noGrp="1"/>
          </p:cNvSpPr>
          <p:nvPr>
            <p:ph type="title"/>
          </p:nvPr>
        </p:nvSpPr>
        <p:spPr>
          <a:xfrm>
            <a:off x="385010" y="721895"/>
            <a:ext cx="11446990" cy="1211524"/>
          </a:xfrm>
          <a:solidFill>
            <a:schemeClr val="tx2"/>
          </a:solidFill>
        </p:spPr>
        <p:txBody>
          <a:bodyPr vert="horz" lIns="91440" tIns="45720" rIns="91440" bIns="45720" rtlCol="0" anchor="ctr">
            <a:normAutofit/>
          </a:bodyPr>
          <a:lstStyle>
            <a:lvl1pPr>
              <a:defRPr lang="en-GB" b="1" cap="none" baseline="0">
                <a:solidFill>
                  <a:schemeClr val="bg1"/>
                </a:solidFill>
              </a:defRPr>
            </a:lvl1pPr>
          </a:lstStyle>
          <a:p>
            <a:pPr lvl="0"/>
            <a:r>
              <a:rPr lang="en-US"/>
              <a:t>Click to edit Master title style</a:t>
            </a:r>
            <a:endParaRPr lang="en-GB"/>
          </a:p>
        </p:txBody>
      </p:sp>
      <p:sp>
        <p:nvSpPr>
          <p:cNvPr id="6" name="Rectangle: Single Corner Rounded 5">
            <a:extLst>
              <a:ext uri="{FF2B5EF4-FFF2-40B4-BE49-F238E27FC236}">
                <a16:creationId xmlns:a16="http://schemas.microsoft.com/office/drawing/2014/main" id="{084FD889-77F4-2282-472C-E99E08236B53}"/>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7EB17BE8-3808-8A45-2E82-F3F0A80B382F}"/>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FC83A76-78C9-74AD-0553-4CD4E50B4116}"/>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Single Corner Rounded 8">
            <a:extLst>
              <a:ext uri="{FF2B5EF4-FFF2-40B4-BE49-F238E27FC236}">
                <a16:creationId xmlns:a16="http://schemas.microsoft.com/office/drawing/2014/main" id="{9FDDB156-7FF7-A756-5161-428343482F69}"/>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1669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Single Corner Rounded 4">
            <a:extLst>
              <a:ext uri="{FF2B5EF4-FFF2-40B4-BE49-F238E27FC236}">
                <a16:creationId xmlns:a16="http://schemas.microsoft.com/office/drawing/2014/main" id="{6A65206F-01E1-DEFA-545A-32F27721960F}"/>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Single Corner Rounded 5">
            <a:extLst>
              <a:ext uri="{FF2B5EF4-FFF2-40B4-BE49-F238E27FC236}">
                <a16:creationId xmlns:a16="http://schemas.microsoft.com/office/drawing/2014/main" id="{28DEF950-5D7A-C4F8-BFBB-DA70B9B80FF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42E544DE-A47B-FEA5-D501-281CC4CB44CF}"/>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6D08B2A-9108-659D-1AEF-C0A3FAB2AEAA}"/>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3107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bg>
      <p:bgPr>
        <a:gradFill>
          <a:gsLst>
            <a:gs pos="0">
              <a:schemeClr val="tx2"/>
            </a:gs>
            <a:gs pos="63000">
              <a:schemeClr val="bg1"/>
            </a:gs>
            <a:gs pos="50000">
              <a:srgbClr val="ABC0E4"/>
            </a:gs>
            <a:gs pos="100000">
              <a:schemeClr val="bg1"/>
            </a:gs>
          </a:gsLst>
          <a:lin ang="18900000" scaled="1"/>
        </a:gradFill>
        <a:effectLst/>
      </p:bgPr>
    </p:bg>
    <p:spTree>
      <p:nvGrpSpPr>
        <p:cNvPr id="1" name=""/>
        <p:cNvGrpSpPr/>
        <p:nvPr/>
      </p:nvGrpSpPr>
      <p:grpSpPr>
        <a:xfrm>
          <a:off x="0" y="0"/>
          <a:ext cx="0" cy="0"/>
          <a:chOff x="0" y="0"/>
          <a:chExt cx="0" cy="0"/>
        </a:xfrm>
      </p:grpSpPr>
      <p:sp>
        <p:nvSpPr>
          <p:cNvPr id="5" name="Rectangle: Single Corner Rounded 4">
            <a:extLst>
              <a:ext uri="{FF2B5EF4-FFF2-40B4-BE49-F238E27FC236}">
                <a16:creationId xmlns:a16="http://schemas.microsoft.com/office/drawing/2014/main" id="{6A65206F-01E1-DEFA-545A-32F27721960F}"/>
              </a:ext>
            </a:extLst>
          </p:cNvPr>
          <p:cNvSpPr/>
          <p:nvPr userDrawn="1"/>
        </p:nvSpPr>
        <p:spPr>
          <a:xfrm>
            <a:off x="360000" y="365125"/>
            <a:ext cx="2592000" cy="252000"/>
          </a:xfrm>
          <a:prstGeom prst="round1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Single Corner Rounded 5">
            <a:extLst>
              <a:ext uri="{FF2B5EF4-FFF2-40B4-BE49-F238E27FC236}">
                <a16:creationId xmlns:a16="http://schemas.microsoft.com/office/drawing/2014/main" id="{28DEF950-5D7A-C4F8-BFBB-DA70B9B80FFC}"/>
              </a:ext>
            </a:extLst>
          </p:cNvPr>
          <p:cNvSpPr/>
          <p:nvPr userDrawn="1"/>
        </p:nvSpPr>
        <p:spPr>
          <a:xfrm>
            <a:off x="3348000" y="355856"/>
            <a:ext cx="2592000" cy="252000"/>
          </a:xfrm>
          <a:prstGeom prst="round1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Single Corner Rounded 6">
            <a:extLst>
              <a:ext uri="{FF2B5EF4-FFF2-40B4-BE49-F238E27FC236}">
                <a16:creationId xmlns:a16="http://schemas.microsoft.com/office/drawing/2014/main" id="{42E544DE-A47B-FEA5-D501-281CC4CB44CF}"/>
              </a:ext>
            </a:extLst>
          </p:cNvPr>
          <p:cNvSpPr/>
          <p:nvPr userDrawn="1"/>
        </p:nvSpPr>
        <p:spPr>
          <a:xfrm>
            <a:off x="6310200" y="362168"/>
            <a:ext cx="2592000" cy="252000"/>
          </a:xfrm>
          <a:prstGeom prst="round1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Single Corner Rounded 7">
            <a:extLst>
              <a:ext uri="{FF2B5EF4-FFF2-40B4-BE49-F238E27FC236}">
                <a16:creationId xmlns:a16="http://schemas.microsoft.com/office/drawing/2014/main" id="{86D08B2A-9108-659D-1AEF-C0A3FAB2AEAA}"/>
              </a:ext>
            </a:extLst>
          </p:cNvPr>
          <p:cNvSpPr/>
          <p:nvPr userDrawn="1"/>
        </p:nvSpPr>
        <p:spPr>
          <a:xfrm>
            <a:off x="9240000" y="365125"/>
            <a:ext cx="2592000" cy="252000"/>
          </a:xfrm>
          <a:prstGeom prst="round1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723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FEEE0A-ABD1-F2AF-6F3E-A08685BF2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5787F0-AB68-3D38-6D23-8234F77A1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CA4121-7A73-6F03-6053-14C6CB307A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FC27EE3D-8D61-4FD7-AD8B-6F576CDB6039}" type="datetimeFigureOut">
              <a:rPr lang="en-GB" smtClean="0"/>
              <a:pPr/>
              <a:t>07/06/2023</a:t>
            </a:fld>
            <a:endParaRPr lang="en-GB"/>
          </a:p>
        </p:txBody>
      </p:sp>
      <p:sp>
        <p:nvSpPr>
          <p:cNvPr id="5" name="Footer Placeholder 4">
            <a:extLst>
              <a:ext uri="{FF2B5EF4-FFF2-40B4-BE49-F238E27FC236}">
                <a16:creationId xmlns:a16="http://schemas.microsoft.com/office/drawing/2014/main" id="{AFE7510C-90F1-585D-CC46-A4CB4F111D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GB"/>
          </a:p>
        </p:txBody>
      </p:sp>
      <p:sp>
        <p:nvSpPr>
          <p:cNvPr id="6" name="Slide Number Placeholder 5">
            <a:extLst>
              <a:ext uri="{FF2B5EF4-FFF2-40B4-BE49-F238E27FC236}">
                <a16:creationId xmlns:a16="http://schemas.microsoft.com/office/drawing/2014/main" id="{682E2F66-8908-1B38-497E-5B416F1313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768ADAB1-71B1-46B9-B3D5-0CBACA01A5BD}" type="slidenum">
              <a:rPr lang="en-GB" smtClean="0"/>
              <a:pPr/>
              <a:t>‹#›</a:t>
            </a:fld>
            <a:endParaRPr lang="en-GB"/>
          </a:p>
        </p:txBody>
      </p:sp>
    </p:spTree>
    <p:extLst>
      <p:ext uri="{BB962C8B-B14F-4D97-AF65-F5344CB8AC3E}">
        <p14:creationId xmlns:p14="http://schemas.microsoft.com/office/powerpoint/2010/main" val="306134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 id="2147483662" r:id="rId9"/>
    <p:sldLayoutId id="2147483660" r:id="rId10"/>
    <p:sldLayoutId id="2147483663" r:id="rId11"/>
    <p:sldLayoutId id="2147483656" r:id="rId12"/>
    <p:sldLayoutId id="2147483657" r:id="rId13"/>
    <p:sldLayoutId id="2147483665" r:id="rId14"/>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06DD-7503-C7CF-30FE-D62B81228A8D}"/>
              </a:ext>
            </a:extLst>
          </p:cNvPr>
          <p:cNvSpPr>
            <a:spLocks noGrp="1"/>
          </p:cNvSpPr>
          <p:nvPr>
            <p:ph type="ctrTitle"/>
          </p:nvPr>
        </p:nvSpPr>
        <p:spPr/>
        <p:txBody>
          <a:bodyPr/>
          <a:lstStyle/>
          <a:p>
            <a:r>
              <a:rPr lang="en-GB" dirty="0"/>
              <a:t>Planning for Integrated Care In General Practice (PIC GP) in LLR</a:t>
            </a:r>
          </a:p>
        </p:txBody>
      </p:sp>
      <p:sp>
        <p:nvSpPr>
          <p:cNvPr id="3" name="Subtitle 2">
            <a:extLst>
              <a:ext uri="{FF2B5EF4-FFF2-40B4-BE49-F238E27FC236}">
                <a16:creationId xmlns:a16="http://schemas.microsoft.com/office/drawing/2014/main" id="{31376B2E-7763-1C6B-EB28-21AD4D6B823F}"/>
              </a:ext>
            </a:extLst>
          </p:cNvPr>
          <p:cNvSpPr>
            <a:spLocks noGrp="1"/>
          </p:cNvSpPr>
          <p:nvPr>
            <p:ph type="subTitle" idx="1"/>
          </p:nvPr>
        </p:nvSpPr>
        <p:spPr>
          <a:xfrm>
            <a:off x="360000" y="4340154"/>
            <a:ext cx="11471999" cy="576000"/>
          </a:xfrm>
        </p:spPr>
        <p:txBody>
          <a:bodyPr>
            <a:normAutofit fontScale="47500" lnSpcReduction="20000"/>
          </a:bodyPr>
          <a:lstStyle/>
          <a:p>
            <a:endParaRPr lang="en-GB" dirty="0"/>
          </a:p>
          <a:p>
            <a:r>
              <a:rPr lang="en-GB" dirty="0"/>
              <a:t>Mark Pierce, Head of Population Health, NHS LLR ICB</a:t>
            </a:r>
          </a:p>
          <a:p>
            <a:endParaRPr lang="en-GB" dirty="0"/>
          </a:p>
        </p:txBody>
      </p:sp>
    </p:spTree>
    <p:extLst>
      <p:ext uri="{BB962C8B-B14F-4D97-AF65-F5344CB8AC3E}">
        <p14:creationId xmlns:p14="http://schemas.microsoft.com/office/powerpoint/2010/main" val="341035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A4E0-6B10-4860-90FB-0D8DADC5AB6F}"/>
              </a:ext>
            </a:extLst>
          </p:cNvPr>
          <p:cNvSpPr txBox="1">
            <a:spLocks/>
          </p:cNvSpPr>
          <p:nvPr/>
        </p:nvSpPr>
        <p:spPr>
          <a:xfrm>
            <a:off x="1382912" y="335996"/>
            <a:ext cx="8543925" cy="7969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prstClr val="black"/>
                </a:solidFill>
                <a:latin typeface="Gill Sans MT" panose="020B0502020104020203" pitchFamily="34" charset="0"/>
              </a:rPr>
              <a:t>Multimorbidity Drives Cost</a:t>
            </a:r>
          </a:p>
        </p:txBody>
      </p:sp>
      <p:sp>
        <p:nvSpPr>
          <p:cNvPr id="3" name="TextBox 2">
            <a:extLst>
              <a:ext uri="{FF2B5EF4-FFF2-40B4-BE49-F238E27FC236}">
                <a16:creationId xmlns:a16="http://schemas.microsoft.com/office/drawing/2014/main" id="{3E4A39BC-DEBE-4A85-90E1-577BDA312563}"/>
              </a:ext>
            </a:extLst>
          </p:cNvPr>
          <p:cNvSpPr txBox="1"/>
          <p:nvPr/>
        </p:nvSpPr>
        <p:spPr>
          <a:xfrm>
            <a:off x="1275831" y="1435585"/>
            <a:ext cx="8432950" cy="400110"/>
          </a:xfrm>
          <a:prstGeom prst="rect">
            <a:avLst/>
          </a:prstGeom>
          <a:noFill/>
        </p:spPr>
        <p:txBody>
          <a:bodyPr wrap="square" rtlCol="0">
            <a:spAutoFit/>
          </a:bodyPr>
          <a:lstStyle/>
          <a:p>
            <a:r>
              <a:rPr lang="en-GB" sz="2000" dirty="0">
                <a:solidFill>
                  <a:prstClr val="black"/>
                </a:solidFill>
                <a:latin typeface="Gill Sans MT" panose="020B0502020104020203" pitchFamily="34" charset="0"/>
              </a:rPr>
              <a:t>Increasing multimorbidity is associated with higher costs and resource use:</a:t>
            </a:r>
          </a:p>
        </p:txBody>
      </p:sp>
      <p:pic>
        <p:nvPicPr>
          <p:cNvPr id="4" name="Picture 3">
            <a:extLst>
              <a:ext uri="{FF2B5EF4-FFF2-40B4-BE49-F238E27FC236}">
                <a16:creationId xmlns:a16="http://schemas.microsoft.com/office/drawing/2014/main" id="{FD2FDE03-2DF3-4EBC-89C4-D9710E88CECA}"/>
              </a:ext>
            </a:extLst>
          </p:cNvPr>
          <p:cNvPicPr>
            <a:picLocks noChangeAspect="1"/>
          </p:cNvPicPr>
          <p:nvPr/>
        </p:nvPicPr>
        <p:blipFill>
          <a:blip r:embed="rId3"/>
          <a:stretch>
            <a:fillRect/>
          </a:stretch>
        </p:blipFill>
        <p:spPr>
          <a:xfrm>
            <a:off x="1197392" y="1928031"/>
            <a:ext cx="9757637" cy="3714231"/>
          </a:xfrm>
          <a:prstGeom prst="rect">
            <a:avLst/>
          </a:prstGeom>
        </p:spPr>
      </p:pic>
    </p:spTree>
    <p:extLst>
      <p:ext uri="{BB962C8B-B14F-4D97-AF65-F5344CB8AC3E}">
        <p14:creationId xmlns:p14="http://schemas.microsoft.com/office/powerpoint/2010/main" val="263055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9BCDF-800A-9F55-3FFC-D10B81CAD726}"/>
              </a:ext>
            </a:extLst>
          </p:cNvPr>
          <p:cNvSpPr>
            <a:spLocks noGrp="1"/>
          </p:cNvSpPr>
          <p:nvPr>
            <p:ph type="title"/>
          </p:nvPr>
        </p:nvSpPr>
        <p:spPr>
          <a:xfrm>
            <a:off x="1992313" y="-100013"/>
            <a:ext cx="8229600" cy="1081088"/>
          </a:xfrm>
        </p:spPr>
        <p:txBody>
          <a:bodyPr>
            <a:normAutofit fontScale="90000"/>
          </a:bodyPr>
          <a:lstStyle/>
          <a:p>
            <a:pPr>
              <a:defRPr/>
            </a:pPr>
            <a:r>
              <a:rPr lang="en-GB" sz="3600" dirty="0"/>
              <a:t>Identified patient cohorts for STP</a:t>
            </a:r>
            <a:br>
              <a:rPr lang="en-GB" dirty="0"/>
            </a:br>
            <a:r>
              <a:rPr lang="en-GB" dirty="0"/>
              <a:t>2015</a:t>
            </a:r>
          </a:p>
        </p:txBody>
      </p:sp>
      <p:pic>
        <p:nvPicPr>
          <p:cNvPr id="74755" name="Picture 2">
            <a:extLst>
              <a:ext uri="{FF2B5EF4-FFF2-40B4-BE49-F238E27FC236}">
                <a16:creationId xmlns:a16="http://schemas.microsoft.com/office/drawing/2014/main" id="{888BEF0E-4083-AA72-E9C7-2F9DAA30C2E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47851" y="1268414"/>
            <a:ext cx="8569325" cy="15843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56" name="TextBox 3">
            <a:extLst>
              <a:ext uri="{FF2B5EF4-FFF2-40B4-BE49-F238E27FC236}">
                <a16:creationId xmlns:a16="http://schemas.microsoft.com/office/drawing/2014/main" id="{CC80861D-B1CF-9121-7AE4-5C3D18CFB577}"/>
              </a:ext>
            </a:extLst>
          </p:cNvPr>
          <p:cNvSpPr txBox="1">
            <a:spLocks noChangeArrowheads="1"/>
          </p:cNvSpPr>
          <p:nvPr/>
        </p:nvSpPr>
        <p:spPr bwMode="auto">
          <a:xfrm>
            <a:off x="1992313" y="2997200"/>
            <a:ext cx="8280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7C2855"/>
              </a:buClr>
              <a:buFont typeface="Arial" panose="020B0604020202020204" pitchFamily="34" charset="0"/>
              <a:buChar char="•"/>
              <a:defRPr sz="2400">
                <a:solidFill>
                  <a:srgbClr val="005EB8"/>
                </a:solidFill>
                <a:latin typeface="Arial" panose="020B0604020202020204" pitchFamily="34" charset="0"/>
              </a:defRPr>
            </a:lvl1pPr>
            <a:lvl2pPr marL="742950" indent="-285750" eaLnBrk="0" hangingPunct="0">
              <a:spcBef>
                <a:spcPct val="20000"/>
              </a:spcBef>
              <a:buClr>
                <a:srgbClr val="7C2855"/>
              </a:buClr>
              <a:buFont typeface="Arial" panose="020B0604020202020204" pitchFamily="34" charset="0"/>
              <a:buChar char="•"/>
              <a:defRPr sz="2400">
                <a:solidFill>
                  <a:srgbClr val="005EB8"/>
                </a:solidFill>
                <a:latin typeface="Arial" panose="020B0604020202020204" pitchFamily="34" charset="0"/>
              </a:defRPr>
            </a:lvl2pPr>
            <a:lvl3pPr marL="1143000" indent="-228600" eaLnBrk="0" hangingPunct="0">
              <a:spcBef>
                <a:spcPct val="20000"/>
              </a:spcBef>
              <a:buClr>
                <a:srgbClr val="7C2855"/>
              </a:buClr>
              <a:buFont typeface="Arial" panose="020B0604020202020204" pitchFamily="34" charset="0"/>
              <a:buChar char="•"/>
              <a:defRPr sz="2400">
                <a:solidFill>
                  <a:srgbClr val="005EB8"/>
                </a:solidFill>
                <a:latin typeface="Arial" panose="020B060402020202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ClrTx/>
              <a:buFontTx/>
              <a:buNone/>
            </a:pPr>
            <a:r>
              <a:rPr lang="en-GB" altLang="en-US" sz="2800">
                <a:solidFill>
                  <a:schemeClr val="tx1"/>
                </a:solidFill>
              </a:rPr>
              <a:t>Associated Annual Cost and Activity in Secondary Care</a:t>
            </a:r>
          </a:p>
        </p:txBody>
      </p:sp>
      <p:pic>
        <p:nvPicPr>
          <p:cNvPr id="74757" name="Picture 3">
            <a:extLst>
              <a:ext uri="{FF2B5EF4-FFF2-40B4-BE49-F238E27FC236}">
                <a16:creationId xmlns:a16="http://schemas.microsoft.com/office/drawing/2014/main" id="{564C6658-6675-5448-74D9-A5F3417D65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888" y="3519488"/>
            <a:ext cx="6337300" cy="271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a:extLst>
              <a:ext uri="{FF2B5EF4-FFF2-40B4-BE49-F238E27FC236}">
                <a16:creationId xmlns:a16="http://schemas.microsoft.com/office/drawing/2014/main" id="{79FA3B97-E2FF-BAA7-62BE-22A626FC0277}"/>
              </a:ext>
            </a:extLst>
          </p:cNvPr>
          <p:cNvSpPr/>
          <p:nvPr/>
        </p:nvSpPr>
        <p:spPr>
          <a:xfrm>
            <a:off x="2782889" y="5661026"/>
            <a:ext cx="6408737" cy="57626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147145"/>
            <a:ext cx="11472000" cy="1543544"/>
          </a:xfrm>
        </p:spPr>
        <p:txBody>
          <a:bodyPr>
            <a:normAutofit fontScale="90000"/>
          </a:bodyPr>
          <a:lstStyle/>
          <a:p>
            <a:r>
              <a:rPr lang="en-GB" dirty="0"/>
              <a:t>After discussion with clinical leads and the Board we settled on…</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lnSpcReduction="10000"/>
          </a:bodyPr>
          <a:lstStyle/>
          <a:p>
            <a:pPr>
              <a:lnSpc>
                <a:spcPct val="120000"/>
              </a:lnSpc>
              <a:spcBef>
                <a:spcPts val="0"/>
              </a:spcBef>
            </a:pPr>
            <a:endParaRPr lang="en-GB" dirty="0"/>
          </a:p>
          <a:p>
            <a:pPr marL="0" indent="0">
              <a:lnSpc>
                <a:spcPct val="120000"/>
              </a:lnSpc>
              <a:spcBef>
                <a:spcPts val="0"/>
              </a:spcBef>
              <a:buNone/>
            </a:pPr>
            <a:r>
              <a:rPr lang="en-GB" dirty="0"/>
              <a:t>Five or more chronic conditions as flagged by ACG</a:t>
            </a:r>
          </a:p>
          <a:p>
            <a:pPr marL="0" indent="0">
              <a:lnSpc>
                <a:spcPct val="120000"/>
              </a:lnSpc>
              <a:spcBef>
                <a:spcPts val="0"/>
              </a:spcBef>
              <a:buNone/>
            </a:pPr>
            <a:endParaRPr lang="en-GB" dirty="0"/>
          </a:p>
          <a:p>
            <a:pPr marL="0" indent="0">
              <a:lnSpc>
                <a:spcPct val="120000"/>
              </a:lnSpc>
              <a:spcBef>
                <a:spcPts val="0"/>
              </a:spcBef>
              <a:buNone/>
            </a:pPr>
            <a:r>
              <a:rPr lang="en-GB" dirty="0"/>
              <a:t>Plus or minus – Frailty flag ON</a:t>
            </a:r>
          </a:p>
          <a:p>
            <a:pPr marL="0" indent="0">
              <a:lnSpc>
                <a:spcPct val="120000"/>
              </a:lnSpc>
              <a:spcBef>
                <a:spcPts val="0"/>
              </a:spcBef>
              <a:buNone/>
            </a:pPr>
            <a:endParaRPr lang="en-GB" dirty="0"/>
          </a:p>
          <a:p>
            <a:pPr marL="0" indent="0">
              <a:lnSpc>
                <a:spcPct val="120000"/>
              </a:lnSpc>
              <a:spcBef>
                <a:spcPts val="0"/>
              </a:spcBef>
              <a:buNone/>
            </a:pPr>
            <a:r>
              <a:rPr lang="en-GB" dirty="0"/>
              <a:t>Plus or minus Rescaled cost index of 3.0 or more</a:t>
            </a:r>
          </a:p>
          <a:p>
            <a:pPr marL="0" indent="0">
              <a:lnSpc>
                <a:spcPct val="120000"/>
              </a:lnSpc>
              <a:spcBef>
                <a:spcPts val="0"/>
              </a:spcBef>
              <a:buNone/>
            </a:pPr>
            <a:endParaRPr lang="en-GB" dirty="0"/>
          </a:p>
          <a:p>
            <a:pPr marL="0" indent="0">
              <a:lnSpc>
                <a:spcPct val="120000"/>
              </a:lnSpc>
              <a:spcBef>
                <a:spcPts val="0"/>
              </a:spcBef>
              <a:buNone/>
            </a:pPr>
            <a:r>
              <a:rPr lang="en-GB" dirty="0"/>
              <a:t>RUN THROUGH FINAL CLINICAL JUDGEMENT FILTER and open to clinician nomination regardless of criteria</a:t>
            </a:r>
          </a:p>
          <a:p>
            <a:pPr>
              <a:lnSpc>
                <a:spcPct val="120000"/>
              </a:lnSpc>
              <a:spcBef>
                <a:spcPts val="0"/>
              </a:spcBef>
            </a:pPr>
            <a:endParaRPr lang="en-GB" dirty="0"/>
          </a:p>
          <a:p>
            <a:pPr marL="0" indent="0">
              <a:lnSpc>
                <a:spcPct val="120000"/>
              </a:lnSpc>
              <a:spcBef>
                <a:spcPts val="0"/>
              </a:spcBef>
              <a:buNone/>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96901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147145"/>
            <a:ext cx="11472000" cy="1543544"/>
          </a:xfrm>
        </p:spPr>
        <p:txBody>
          <a:bodyPr>
            <a:normAutofit fontScale="90000"/>
          </a:bodyPr>
          <a:lstStyle/>
          <a:p>
            <a:r>
              <a:rPr lang="en-GB" dirty="0"/>
              <a:t>Different stakeholders thought different things were more or less important…</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a:bodyPr>
          <a:lstStyle/>
          <a:p>
            <a:pPr>
              <a:lnSpc>
                <a:spcPct val="120000"/>
              </a:lnSpc>
              <a:spcBef>
                <a:spcPts val="0"/>
              </a:spcBef>
            </a:pPr>
            <a:endParaRPr lang="en-GB" dirty="0"/>
          </a:p>
          <a:p>
            <a:pPr>
              <a:lnSpc>
                <a:spcPct val="120000"/>
              </a:lnSpc>
              <a:spcBef>
                <a:spcPts val="0"/>
              </a:spcBef>
            </a:pPr>
            <a:r>
              <a:rPr lang="en-GB" dirty="0"/>
              <a:t>The CCG was interested in care plans</a:t>
            </a:r>
          </a:p>
          <a:p>
            <a:pPr>
              <a:lnSpc>
                <a:spcPct val="120000"/>
              </a:lnSpc>
              <a:spcBef>
                <a:spcPts val="0"/>
              </a:spcBef>
            </a:pPr>
            <a:r>
              <a:rPr lang="en-GB" dirty="0"/>
              <a:t>GPs wanted more consultation time for complexity</a:t>
            </a:r>
          </a:p>
          <a:p>
            <a:pPr>
              <a:lnSpc>
                <a:spcPct val="120000"/>
              </a:lnSpc>
              <a:spcBef>
                <a:spcPts val="0"/>
              </a:spcBef>
            </a:pPr>
            <a:r>
              <a:rPr lang="en-GB" dirty="0"/>
              <a:t>The Meds Optimisation people wanted meds reviews</a:t>
            </a:r>
          </a:p>
          <a:p>
            <a:pPr>
              <a:lnSpc>
                <a:spcPct val="120000"/>
              </a:lnSpc>
              <a:spcBef>
                <a:spcPts val="0"/>
              </a:spcBef>
            </a:pPr>
            <a:r>
              <a:rPr lang="en-GB" dirty="0"/>
              <a:t>Public Health wanted social worker reviews</a:t>
            </a:r>
          </a:p>
          <a:p>
            <a:pPr>
              <a:lnSpc>
                <a:spcPct val="120000"/>
              </a:lnSpc>
              <a:spcBef>
                <a:spcPts val="0"/>
              </a:spcBef>
            </a:pPr>
            <a:r>
              <a:rPr lang="en-GB" dirty="0"/>
              <a:t>CCG Management said let’s allocate the funding as we always do –by weighted list size</a:t>
            </a:r>
          </a:p>
          <a:p>
            <a:pPr marL="0" indent="0">
              <a:lnSpc>
                <a:spcPct val="120000"/>
              </a:lnSpc>
              <a:spcBef>
                <a:spcPts val="0"/>
              </a:spcBef>
              <a:buNone/>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1430661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973137"/>
            <a:ext cx="11472000" cy="1022351"/>
          </a:xfrm>
        </p:spPr>
        <p:txBody>
          <a:bodyPr>
            <a:normAutofit fontScale="90000"/>
          </a:bodyPr>
          <a:lstStyle/>
          <a:p>
            <a:r>
              <a:rPr lang="en-GB" dirty="0"/>
              <a:t>We ended up with…(initially)</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2280744"/>
            <a:ext cx="11472000" cy="4221399"/>
          </a:xfrm>
        </p:spPr>
        <p:txBody>
          <a:bodyPr>
            <a:normAutofit/>
          </a:bodyPr>
          <a:lstStyle/>
          <a:p>
            <a:pPr marL="0" indent="0">
              <a:buNone/>
            </a:pPr>
            <a:endParaRPr lang="en-GB" b="0" i="0" dirty="0">
              <a:effectLst/>
            </a:endParaRPr>
          </a:p>
          <a:p>
            <a:pPr>
              <a:lnSpc>
                <a:spcPct val="120000"/>
              </a:lnSpc>
              <a:spcBef>
                <a:spcPts val="0"/>
              </a:spcBef>
            </a:pPr>
            <a:r>
              <a:rPr lang="en-GB" dirty="0"/>
              <a:t>Enrolment fee</a:t>
            </a:r>
          </a:p>
          <a:p>
            <a:pPr>
              <a:lnSpc>
                <a:spcPct val="120000"/>
              </a:lnSpc>
              <a:spcBef>
                <a:spcPts val="0"/>
              </a:spcBef>
            </a:pPr>
            <a:r>
              <a:rPr lang="en-GB" dirty="0"/>
              <a:t>2 x 20 min (or 1 long forty min) pre-planned extra appointment(s)</a:t>
            </a:r>
          </a:p>
          <a:p>
            <a:pPr>
              <a:lnSpc>
                <a:spcPct val="120000"/>
              </a:lnSpc>
              <a:spcBef>
                <a:spcPts val="0"/>
              </a:spcBef>
            </a:pPr>
            <a:r>
              <a:rPr lang="en-GB" dirty="0"/>
              <a:t>Care plan from new or review existing care plan</a:t>
            </a:r>
          </a:p>
          <a:p>
            <a:pPr>
              <a:lnSpc>
                <a:spcPct val="120000"/>
              </a:lnSpc>
              <a:spcBef>
                <a:spcPts val="0"/>
              </a:spcBef>
            </a:pPr>
            <a:r>
              <a:rPr lang="en-GB" dirty="0"/>
              <a:t>Selected subset of all PIC patients referred to Care Navigators to lead MDT (we tried getting GPs to these – not successful)</a:t>
            </a:r>
          </a:p>
          <a:p>
            <a:pPr>
              <a:lnSpc>
                <a:spcPct val="120000"/>
              </a:lnSpc>
              <a:spcBef>
                <a:spcPts val="0"/>
              </a:spcBef>
            </a:pPr>
            <a:r>
              <a:rPr lang="en-GB" dirty="0"/>
              <a:t>Freedom to decide what the patient most needed – </a:t>
            </a:r>
            <a:r>
              <a:rPr lang="en-GB" dirty="0" err="1"/>
              <a:t>EoL</a:t>
            </a:r>
            <a:r>
              <a:rPr lang="en-GB" dirty="0"/>
              <a:t> discussion?  MH review? Med Review? LTC support?  Carer discussion?</a:t>
            </a:r>
          </a:p>
          <a:p>
            <a:pPr>
              <a:lnSpc>
                <a:spcPct val="120000"/>
              </a:lnSpc>
              <a:spcBef>
                <a:spcPts val="0"/>
              </a:spcBef>
            </a:pPr>
            <a:endParaRPr lang="en-GB" dirty="0"/>
          </a:p>
          <a:p>
            <a:pPr>
              <a:lnSpc>
                <a:spcPct val="120000"/>
              </a:lnSpc>
              <a:spcBef>
                <a:spcPts val="0"/>
              </a:spcBef>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267318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973137"/>
            <a:ext cx="11472000" cy="1022351"/>
          </a:xfrm>
        </p:spPr>
        <p:txBody>
          <a:bodyPr>
            <a:normAutofit fontScale="90000"/>
          </a:bodyPr>
          <a:lstStyle/>
          <a:p>
            <a:r>
              <a:rPr lang="en-GB" dirty="0"/>
              <a:t>How to allocate funding…</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2280744"/>
            <a:ext cx="11472000" cy="4221399"/>
          </a:xfrm>
        </p:spPr>
        <p:txBody>
          <a:bodyPr>
            <a:normAutofit/>
          </a:bodyPr>
          <a:lstStyle/>
          <a:p>
            <a:pPr marL="0" indent="0">
              <a:buNone/>
            </a:pPr>
            <a:r>
              <a:rPr lang="en-GB" b="0" i="0" dirty="0">
                <a:effectLst/>
              </a:rPr>
              <a:t>We ended up getting agreement to allocate funding based on the prevalence in your registered population of patients over 18 with the inclusion criteria.  (Inner city Vs University is good example of need)</a:t>
            </a:r>
          </a:p>
          <a:p>
            <a:pPr marL="0" indent="0">
              <a:buNone/>
            </a:pPr>
            <a:r>
              <a:rPr lang="en-GB" b="0" i="0" dirty="0">
                <a:effectLst/>
              </a:rPr>
              <a:t>We had £630K and agreed £180 per patient.</a:t>
            </a:r>
          </a:p>
          <a:p>
            <a:pPr marL="0" indent="0">
              <a:buNone/>
            </a:pPr>
            <a:r>
              <a:rPr lang="en-GB" dirty="0"/>
              <a:t>Very accepted by practices</a:t>
            </a:r>
          </a:p>
          <a:p>
            <a:pPr marL="0" indent="0">
              <a:buNone/>
            </a:pPr>
            <a:r>
              <a:rPr lang="en-GB" b="0" i="0" dirty="0">
                <a:effectLst/>
              </a:rPr>
              <a:t>We had to create a “floor” so as to get everyone to sign up – each practice was guaranteed at least 15 patients </a:t>
            </a:r>
          </a:p>
          <a:p>
            <a:pPr marL="0" indent="0">
              <a:buNone/>
            </a:pPr>
            <a:r>
              <a:rPr lang="en-GB" dirty="0"/>
              <a:t>This was the beginning of understanding case-mix for us and led to bigger things…</a:t>
            </a:r>
            <a:endParaRPr lang="en-GB" b="0" i="0" dirty="0">
              <a:effectLst/>
            </a:endParaRPr>
          </a:p>
          <a:p>
            <a:pPr marL="0" indent="0">
              <a:lnSpc>
                <a:spcPct val="120000"/>
              </a:lnSpc>
              <a:spcBef>
                <a:spcPts val="0"/>
              </a:spcBef>
              <a:buNone/>
            </a:pPr>
            <a:endParaRPr lang="en-GB" dirty="0"/>
          </a:p>
          <a:p>
            <a:pPr>
              <a:lnSpc>
                <a:spcPct val="120000"/>
              </a:lnSpc>
              <a:spcBef>
                <a:spcPts val="0"/>
              </a:spcBef>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362491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p:txBody>
          <a:bodyPr>
            <a:normAutofit fontScale="90000"/>
          </a:bodyPr>
          <a:lstStyle/>
          <a:p>
            <a:r>
              <a:rPr lang="en-GB" dirty="0"/>
              <a:t>Objectives</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lnSpcReduction="10000"/>
          </a:bodyPr>
          <a:lstStyle/>
          <a:p>
            <a:pPr>
              <a:lnSpc>
                <a:spcPct val="120000"/>
              </a:lnSpc>
              <a:spcBef>
                <a:spcPts val="0"/>
              </a:spcBef>
            </a:pPr>
            <a:r>
              <a:rPr lang="en-GB" dirty="0"/>
              <a:t>Describe background to case-finding approach</a:t>
            </a:r>
          </a:p>
          <a:p>
            <a:pPr marL="0" indent="0">
              <a:lnSpc>
                <a:spcPct val="120000"/>
              </a:lnSpc>
              <a:spcBef>
                <a:spcPts val="0"/>
              </a:spcBef>
              <a:buNone/>
            </a:pPr>
            <a:endParaRPr lang="en-GB" dirty="0"/>
          </a:p>
          <a:p>
            <a:pPr>
              <a:lnSpc>
                <a:spcPct val="120000"/>
              </a:lnSpc>
              <a:spcBef>
                <a:spcPts val="0"/>
              </a:spcBef>
            </a:pPr>
            <a:r>
              <a:rPr lang="en-GB" dirty="0"/>
              <a:t>Describe criteria utilised to select patients</a:t>
            </a:r>
          </a:p>
          <a:p>
            <a:pPr marL="0" indent="0">
              <a:lnSpc>
                <a:spcPct val="120000"/>
              </a:lnSpc>
              <a:spcBef>
                <a:spcPts val="0"/>
              </a:spcBef>
              <a:buNone/>
            </a:pPr>
            <a:endParaRPr lang="en-GB" dirty="0"/>
          </a:p>
          <a:p>
            <a:pPr>
              <a:lnSpc>
                <a:spcPct val="120000"/>
              </a:lnSpc>
              <a:spcBef>
                <a:spcPts val="0"/>
              </a:spcBef>
            </a:pPr>
            <a:r>
              <a:rPr lang="en-GB" dirty="0"/>
              <a:t>Describe methodology of allocating funding to participants</a:t>
            </a:r>
          </a:p>
          <a:p>
            <a:pPr>
              <a:lnSpc>
                <a:spcPct val="120000"/>
              </a:lnSpc>
              <a:spcBef>
                <a:spcPts val="0"/>
              </a:spcBef>
            </a:pPr>
            <a:endParaRPr lang="en-GB" dirty="0"/>
          </a:p>
          <a:p>
            <a:pPr>
              <a:lnSpc>
                <a:spcPct val="120000"/>
              </a:lnSpc>
              <a:spcBef>
                <a:spcPts val="0"/>
              </a:spcBef>
            </a:pPr>
            <a:r>
              <a:rPr lang="en-GB" dirty="0"/>
              <a:t>Describe structure of programme</a:t>
            </a:r>
          </a:p>
          <a:p>
            <a:pPr>
              <a:lnSpc>
                <a:spcPct val="120000"/>
              </a:lnSpc>
              <a:spcBef>
                <a:spcPts val="0"/>
              </a:spcBef>
            </a:pPr>
            <a:endParaRPr lang="en-GB" dirty="0"/>
          </a:p>
          <a:p>
            <a:pPr>
              <a:lnSpc>
                <a:spcPct val="120000"/>
              </a:lnSpc>
              <a:spcBef>
                <a:spcPts val="0"/>
              </a:spcBef>
            </a:pPr>
            <a:r>
              <a:rPr lang="en-GB" dirty="0"/>
              <a:t>Reflections</a:t>
            </a:r>
          </a:p>
          <a:p>
            <a:pPr marL="0" indent="0">
              <a:lnSpc>
                <a:spcPct val="120000"/>
              </a:lnSpc>
              <a:spcBef>
                <a:spcPts val="0"/>
              </a:spcBef>
              <a:buNone/>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287935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973137"/>
            <a:ext cx="11472000" cy="1591387"/>
          </a:xfrm>
        </p:spPr>
        <p:txBody>
          <a:bodyPr>
            <a:normAutofit fontScale="90000"/>
          </a:bodyPr>
          <a:lstStyle/>
          <a:p>
            <a:br>
              <a:rPr lang="en-GB" dirty="0"/>
            </a:br>
            <a:r>
              <a:rPr lang="en-GB" dirty="0"/>
              <a:t>2016 – how would we choose patients for enhanced care programme?</a:t>
            </a:r>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a:bodyPr>
          <a:lstStyle/>
          <a:p>
            <a:pPr marL="0" indent="0">
              <a:buNone/>
            </a:pPr>
            <a:endParaRPr lang="en-GB" b="0" i="0" dirty="0">
              <a:effectLst/>
            </a:endParaRPr>
          </a:p>
          <a:p>
            <a:pPr marL="0" indent="0">
              <a:lnSpc>
                <a:spcPct val="120000"/>
              </a:lnSpc>
              <a:spcBef>
                <a:spcPts val="0"/>
              </a:spcBef>
              <a:buNone/>
            </a:pPr>
            <a:endParaRPr lang="en-GB" dirty="0"/>
          </a:p>
        </p:txBody>
      </p:sp>
    </p:spTree>
    <p:extLst>
      <p:ext uri="{BB962C8B-B14F-4D97-AF65-F5344CB8AC3E}">
        <p14:creationId xmlns:p14="http://schemas.microsoft.com/office/powerpoint/2010/main" val="1160952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77FCC299-3C86-43B5-8D12-8FE15276AD3D}"/>
              </a:ext>
            </a:extLst>
          </p:cNvPr>
          <p:cNvGraphicFramePr>
            <a:graphicFrameLocks noGrp="1"/>
          </p:cNvGraphicFramePr>
          <p:nvPr/>
        </p:nvGraphicFramePr>
        <p:xfrm>
          <a:off x="919194" y="1422069"/>
          <a:ext cx="2588402" cy="4722492"/>
        </p:xfrm>
        <a:graphic>
          <a:graphicData uri="http://schemas.openxmlformats.org/drawingml/2006/table">
            <a:tbl>
              <a:tblPr firstRow="1" bandRow="1">
                <a:tableStyleId>{5C22544A-7EE6-4342-B048-85BDC9FD1C3A}</a:tableStyleId>
              </a:tblPr>
              <a:tblGrid>
                <a:gridCol w="2588402">
                  <a:extLst>
                    <a:ext uri="{9D8B030D-6E8A-4147-A177-3AD203B41FA5}">
                      <a16:colId xmlns:a16="http://schemas.microsoft.com/office/drawing/2014/main" val="1759447525"/>
                    </a:ext>
                  </a:extLst>
                </a:gridCol>
              </a:tblGrid>
              <a:tr h="458991">
                <a:tc>
                  <a:txBody>
                    <a:bodyPr/>
                    <a:lstStyle/>
                    <a:p>
                      <a:r>
                        <a:rPr lang="en-GB" b="0" dirty="0">
                          <a:solidFill>
                            <a:schemeClr val="tx1"/>
                          </a:solidFill>
                        </a:rPr>
                        <a:t>0.5%</a:t>
                      </a:r>
                    </a:p>
                  </a:txBody>
                  <a:tcPr anchor="ctr">
                    <a:solidFill>
                      <a:srgbClr val="E2F0D9"/>
                    </a:solidFill>
                  </a:tcPr>
                </a:tc>
                <a:extLst>
                  <a:ext uri="{0D108BD9-81ED-4DB2-BD59-A6C34878D82A}">
                    <a16:rowId xmlns:a16="http://schemas.microsoft.com/office/drawing/2014/main" val="1463216612"/>
                  </a:ext>
                </a:extLst>
              </a:tr>
              <a:tr h="420345">
                <a:tc>
                  <a:txBody>
                    <a:bodyPr/>
                    <a:lstStyle/>
                    <a:p>
                      <a:r>
                        <a:rPr lang="en-GB" b="0" dirty="0">
                          <a:solidFill>
                            <a:schemeClr val="tx1"/>
                          </a:solidFill>
                        </a:rPr>
                        <a:t>1.5%</a:t>
                      </a:r>
                    </a:p>
                  </a:txBody>
                  <a:tcPr anchor="ctr">
                    <a:solidFill>
                      <a:srgbClr val="C5E0B4"/>
                    </a:solidFill>
                  </a:tcPr>
                </a:tc>
                <a:extLst>
                  <a:ext uri="{0D108BD9-81ED-4DB2-BD59-A6C34878D82A}">
                    <a16:rowId xmlns:a16="http://schemas.microsoft.com/office/drawing/2014/main" val="2320095586"/>
                  </a:ext>
                </a:extLst>
              </a:tr>
              <a:tr h="570469">
                <a:tc>
                  <a:txBody>
                    <a:bodyPr/>
                    <a:lstStyle/>
                    <a:p>
                      <a:r>
                        <a:rPr lang="en-GB" b="0" dirty="0">
                          <a:solidFill>
                            <a:schemeClr val="tx1"/>
                          </a:solidFill>
                        </a:rPr>
                        <a:t>3%</a:t>
                      </a:r>
                    </a:p>
                  </a:txBody>
                  <a:tcPr anchor="ctr">
                    <a:solidFill>
                      <a:srgbClr val="A9D18E"/>
                    </a:solidFill>
                  </a:tcPr>
                </a:tc>
                <a:extLst>
                  <a:ext uri="{0D108BD9-81ED-4DB2-BD59-A6C34878D82A}">
                    <a16:rowId xmlns:a16="http://schemas.microsoft.com/office/drawing/2014/main" val="1894484342"/>
                  </a:ext>
                </a:extLst>
              </a:tr>
              <a:tr h="1118417">
                <a:tc>
                  <a:txBody>
                    <a:bodyPr/>
                    <a:lstStyle/>
                    <a:p>
                      <a:r>
                        <a:rPr lang="en-GB" b="0" dirty="0">
                          <a:solidFill>
                            <a:schemeClr val="bg1"/>
                          </a:solidFill>
                        </a:rPr>
                        <a:t>15%</a:t>
                      </a:r>
                    </a:p>
                  </a:txBody>
                  <a:tcPr anchor="ctr">
                    <a:solidFill>
                      <a:srgbClr val="548235"/>
                    </a:solidFill>
                  </a:tcPr>
                </a:tc>
                <a:extLst>
                  <a:ext uri="{0D108BD9-81ED-4DB2-BD59-A6C34878D82A}">
                    <a16:rowId xmlns:a16="http://schemas.microsoft.com/office/drawing/2014/main" val="1061470857"/>
                  </a:ext>
                </a:extLst>
              </a:tr>
              <a:tr h="2154270">
                <a:tc>
                  <a:txBody>
                    <a:bodyPr/>
                    <a:lstStyle/>
                    <a:p>
                      <a:r>
                        <a:rPr lang="en-GB" b="0" dirty="0">
                          <a:solidFill>
                            <a:schemeClr val="bg1"/>
                          </a:solidFill>
                        </a:rPr>
                        <a:t>80%</a:t>
                      </a:r>
                    </a:p>
                  </a:txBody>
                  <a:tcPr anchor="ctr">
                    <a:solidFill>
                      <a:srgbClr val="385723"/>
                    </a:solidFill>
                  </a:tcPr>
                </a:tc>
                <a:extLst>
                  <a:ext uri="{0D108BD9-81ED-4DB2-BD59-A6C34878D82A}">
                    <a16:rowId xmlns:a16="http://schemas.microsoft.com/office/drawing/2014/main" val="2425813742"/>
                  </a:ext>
                </a:extLst>
              </a:tr>
            </a:tbl>
          </a:graphicData>
        </a:graphic>
      </p:graphicFrame>
      <p:graphicFrame>
        <p:nvGraphicFramePr>
          <p:cNvPr id="9" name="Table 8">
            <a:extLst>
              <a:ext uri="{FF2B5EF4-FFF2-40B4-BE49-F238E27FC236}">
                <a16:creationId xmlns:a16="http://schemas.microsoft.com/office/drawing/2014/main" id="{DFAD0412-A67F-4E8A-A8D9-DD0DB4DF6F93}"/>
              </a:ext>
            </a:extLst>
          </p:cNvPr>
          <p:cNvGraphicFramePr>
            <a:graphicFrameLocks noGrp="1"/>
          </p:cNvGraphicFramePr>
          <p:nvPr/>
        </p:nvGraphicFramePr>
        <p:xfrm>
          <a:off x="3523346" y="1422069"/>
          <a:ext cx="2588402" cy="4722492"/>
        </p:xfrm>
        <a:graphic>
          <a:graphicData uri="http://schemas.openxmlformats.org/drawingml/2006/table">
            <a:tbl>
              <a:tblPr firstRow="1" bandRow="1">
                <a:tableStyleId>{5C22544A-7EE6-4342-B048-85BDC9FD1C3A}</a:tableStyleId>
              </a:tblPr>
              <a:tblGrid>
                <a:gridCol w="2588402">
                  <a:extLst>
                    <a:ext uri="{9D8B030D-6E8A-4147-A177-3AD203B41FA5}">
                      <a16:colId xmlns:a16="http://schemas.microsoft.com/office/drawing/2014/main" val="1759447525"/>
                    </a:ext>
                  </a:extLst>
                </a:gridCol>
              </a:tblGrid>
              <a:tr h="458991">
                <a:tc>
                  <a:txBody>
                    <a:bodyPr/>
                    <a:lstStyle/>
                    <a:p>
                      <a:pPr algn="r"/>
                      <a:r>
                        <a:rPr lang="en-GB" b="0" dirty="0">
                          <a:solidFill>
                            <a:schemeClr val="tx1"/>
                          </a:solidFill>
                        </a:rPr>
                        <a:t>25%</a:t>
                      </a:r>
                    </a:p>
                  </a:txBody>
                  <a:tcPr anchor="ctr">
                    <a:solidFill>
                      <a:srgbClr val="E2F0D9"/>
                    </a:solidFill>
                  </a:tcPr>
                </a:tc>
                <a:extLst>
                  <a:ext uri="{0D108BD9-81ED-4DB2-BD59-A6C34878D82A}">
                    <a16:rowId xmlns:a16="http://schemas.microsoft.com/office/drawing/2014/main" val="1463216612"/>
                  </a:ext>
                </a:extLst>
              </a:tr>
              <a:tr h="420345">
                <a:tc>
                  <a:txBody>
                    <a:bodyPr/>
                    <a:lstStyle/>
                    <a:p>
                      <a:pPr algn="r"/>
                      <a:r>
                        <a:rPr lang="en-GB" b="0" dirty="0">
                          <a:solidFill>
                            <a:schemeClr val="tx1"/>
                          </a:solidFill>
                        </a:rPr>
                        <a:t>26%</a:t>
                      </a:r>
                    </a:p>
                  </a:txBody>
                  <a:tcPr anchor="ctr">
                    <a:solidFill>
                      <a:srgbClr val="C5E0B4"/>
                    </a:solidFill>
                  </a:tcPr>
                </a:tc>
                <a:extLst>
                  <a:ext uri="{0D108BD9-81ED-4DB2-BD59-A6C34878D82A}">
                    <a16:rowId xmlns:a16="http://schemas.microsoft.com/office/drawing/2014/main" val="2320095586"/>
                  </a:ext>
                </a:extLst>
              </a:tr>
              <a:tr h="570469">
                <a:tc>
                  <a:txBody>
                    <a:bodyPr/>
                    <a:lstStyle/>
                    <a:p>
                      <a:pPr algn="r"/>
                      <a:r>
                        <a:rPr lang="en-GB" b="0" dirty="0">
                          <a:solidFill>
                            <a:schemeClr val="tx1"/>
                          </a:solidFill>
                        </a:rPr>
                        <a:t>20%</a:t>
                      </a:r>
                    </a:p>
                  </a:txBody>
                  <a:tcPr anchor="ctr">
                    <a:solidFill>
                      <a:srgbClr val="A9D18E"/>
                    </a:solidFill>
                  </a:tcPr>
                </a:tc>
                <a:extLst>
                  <a:ext uri="{0D108BD9-81ED-4DB2-BD59-A6C34878D82A}">
                    <a16:rowId xmlns:a16="http://schemas.microsoft.com/office/drawing/2014/main" val="1894484342"/>
                  </a:ext>
                </a:extLst>
              </a:tr>
              <a:tr h="1118417">
                <a:tc>
                  <a:txBody>
                    <a:bodyPr/>
                    <a:lstStyle/>
                    <a:p>
                      <a:pPr algn="r"/>
                      <a:r>
                        <a:rPr lang="en-GB" b="0" dirty="0">
                          <a:solidFill>
                            <a:schemeClr val="bg1"/>
                          </a:solidFill>
                        </a:rPr>
                        <a:t>25%</a:t>
                      </a:r>
                    </a:p>
                  </a:txBody>
                  <a:tcPr anchor="ctr">
                    <a:solidFill>
                      <a:srgbClr val="548235"/>
                    </a:solidFill>
                  </a:tcPr>
                </a:tc>
                <a:extLst>
                  <a:ext uri="{0D108BD9-81ED-4DB2-BD59-A6C34878D82A}">
                    <a16:rowId xmlns:a16="http://schemas.microsoft.com/office/drawing/2014/main" val="1061470857"/>
                  </a:ext>
                </a:extLst>
              </a:tr>
              <a:tr h="2154270">
                <a:tc>
                  <a:txBody>
                    <a:bodyPr/>
                    <a:lstStyle/>
                    <a:p>
                      <a:pPr algn="r"/>
                      <a:r>
                        <a:rPr lang="en-GB" b="0" dirty="0">
                          <a:solidFill>
                            <a:schemeClr val="bg1"/>
                          </a:solidFill>
                        </a:rPr>
                        <a:t>5%</a:t>
                      </a:r>
                    </a:p>
                  </a:txBody>
                  <a:tcPr anchor="ctr">
                    <a:solidFill>
                      <a:srgbClr val="385723"/>
                    </a:solidFill>
                  </a:tcPr>
                </a:tc>
                <a:extLst>
                  <a:ext uri="{0D108BD9-81ED-4DB2-BD59-A6C34878D82A}">
                    <a16:rowId xmlns:a16="http://schemas.microsoft.com/office/drawing/2014/main" val="2425813742"/>
                  </a:ext>
                </a:extLst>
              </a:tr>
            </a:tbl>
          </a:graphicData>
        </a:graphic>
      </p:graphicFrame>
      <p:graphicFrame>
        <p:nvGraphicFramePr>
          <p:cNvPr id="3" name="Diagram 2">
            <a:extLst>
              <a:ext uri="{FF2B5EF4-FFF2-40B4-BE49-F238E27FC236}">
                <a16:creationId xmlns:a16="http://schemas.microsoft.com/office/drawing/2014/main" id="{692C945A-3029-434A-9CC8-DEC54D198EF4}"/>
              </a:ext>
            </a:extLst>
          </p:cNvPr>
          <p:cNvGraphicFramePr/>
          <p:nvPr/>
        </p:nvGraphicFramePr>
        <p:xfrm>
          <a:off x="919193" y="1429576"/>
          <a:ext cx="5176806" cy="47149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Table 9">
            <a:extLst>
              <a:ext uri="{FF2B5EF4-FFF2-40B4-BE49-F238E27FC236}">
                <a16:creationId xmlns:a16="http://schemas.microsoft.com/office/drawing/2014/main" id="{9BB7B657-5188-4AAF-98FB-EC8774C50FE5}"/>
              </a:ext>
            </a:extLst>
          </p:cNvPr>
          <p:cNvGraphicFramePr>
            <a:graphicFrameLocks noGrp="1"/>
          </p:cNvGraphicFramePr>
          <p:nvPr/>
        </p:nvGraphicFramePr>
        <p:xfrm>
          <a:off x="919194" y="1100452"/>
          <a:ext cx="5192554" cy="322682"/>
        </p:xfrm>
        <a:graphic>
          <a:graphicData uri="http://schemas.openxmlformats.org/drawingml/2006/table">
            <a:tbl>
              <a:tblPr firstRow="1" bandRow="1">
                <a:tableStyleId>{5C22544A-7EE6-4342-B048-85BDC9FD1C3A}</a:tableStyleId>
              </a:tblPr>
              <a:tblGrid>
                <a:gridCol w="1550481">
                  <a:extLst>
                    <a:ext uri="{9D8B030D-6E8A-4147-A177-3AD203B41FA5}">
                      <a16:colId xmlns:a16="http://schemas.microsoft.com/office/drawing/2014/main" val="20000"/>
                    </a:ext>
                  </a:extLst>
                </a:gridCol>
                <a:gridCol w="2206136">
                  <a:extLst>
                    <a:ext uri="{9D8B030D-6E8A-4147-A177-3AD203B41FA5}">
                      <a16:colId xmlns:a16="http://schemas.microsoft.com/office/drawing/2014/main" val="20001"/>
                    </a:ext>
                  </a:extLst>
                </a:gridCol>
                <a:gridCol w="1435937">
                  <a:extLst>
                    <a:ext uri="{9D8B030D-6E8A-4147-A177-3AD203B41FA5}">
                      <a16:colId xmlns:a16="http://schemas.microsoft.com/office/drawing/2014/main" val="20002"/>
                    </a:ext>
                  </a:extLst>
                </a:gridCol>
              </a:tblGrid>
              <a:tr h="322682">
                <a:tc>
                  <a:txBody>
                    <a:bodyPr/>
                    <a:lstStyle/>
                    <a:p>
                      <a:r>
                        <a:rPr lang="en-GB" sz="1400" dirty="0">
                          <a:solidFill>
                            <a:schemeClr val="bg1">
                              <a:lumMod val="95000"/>
                            </a:schemeClr>
                          </a:solidFill>
                          <a:latin typeface="Gill Sans MT" panose="020B0502020104020203" pitchFamily="34" charset="0"/>
                        </a:rPr>
                        <a:t>% of patients</a:t>
                      </a:r>
                    </a:p>
                  </a:txBody>
                  <a:tcPr>
                    <a:solidFill>
                      <a:schemeClr val="accent6">
                        <a:lumMod val="75000"/>
                      </a:schemeClr>
                    </a:solidFill>
                  </a:tcPr>
                </a:tc>
                <a:tc>
                  <a:txBody>
                    <a:bodyPr/>
                    <a:lstStyle/>
                    <a:p>
                      <a:pPr algn="ctr"/>
                      <a:r>
                        <a:rPr lang="en-GB" sz="1400" dirty="0">
                          <a:solidFill>
                            <a:schemeClr val="bg1">
                              <a:lumMod val="95000"/>
                            </a:schemeClr>
                          </a:solidFill>
                          <a:latin typeface="Gill Sans MT" panose="020B0502020104020203" pitchFamily="34" charset="0"/>
                        </a:rPr>
                        <a:t>No. of Patients</a:t>
                      </a:r>
                    </a:p>
                  </a:txBody>
                  <a:tcPr>
                    <a:solidFill>
                      <a:schemeClr val="accent6">
                        <a:lumMod val="75000"/>
                      </a:schemeClr>
                    </a:solidFill>
                  </a:tcPr>
                </a:tc>
                <a:tc>
                  <a:txBody>
                    <a:bodyPr/>
                    <a:lstStyle/>
                    <a:p>
                      <a:pPr algn="r"/>
                      <a:r>
                        <a:rPr lang="en-GB" sz="1400" dirty="0">
                          <a:solidFill>
                            <a:schemeClr val="bg1">
                              <a:lumMod val="95000"/>
                            </a:schemeClr>
                          </a:solidFill>
                          <a:latin typeface="Gill Sans MT" panose="020B0502020104020203" pitchFamily="34" charset="0"/>
                        </a:rPr>
                        <a:t>% of cost</a:t>
                      </a:r>
                    </a:p>
                  </a:txBody>
                  <a:tcPr>
                    <a:solidFill>
                      <a:schemeClr val="accent6">
                        <a:lumMod val="75000"/>
                      </a:schemeClr>
                    </a:solidFill>
                  </a:tcPr>
                </a:tc>
                <a:extLst>
                  <a:ext uri="{0D108BD9-81ED-4DB2-BD59-A6C34878D82A}">
                    <a16:rowId xmlns:a16="http://schemas.microsoft.com/office/drawing/2014/main" val="10000"/>
                  </a:ext>
                </a:extLst>
              </a:tr>
            </a:tbl>
          </a:graphicData>
        </a:graphic>
      </p:graphicFrame>
      <p:sp>
        <p:nvSpPr>
          <p:cNvPr id="11" name="Title 1">
            <a:extLst>
              <a:ext uri="{FF2B5EF4-FFF2-40B4-BE49-F238E27FC236}">
                <a16:creationId xmlns:a16="http://schemas.microsoft.com/office/drawing/2014/main" id="{4FD081B0-6C6C-4739-86F4-7035A53BDFFF}"/>
              </a:ext>
            </a:extLst>
          </p:cNvPr>
          <p:cNvSpPr>
            <a:spLocks noGrp="1"/>
          </p:cNvSpPr>
          <p:nvPr>
            <p:ph type="title"/>
          </p:nvPr>
        </p:nvSpPr>
        <p:spPr>
          <a:xfrm>
            <a:off x="302822" y="126412"/>
            <a:ext cx="11756906" cy="851049"/>
          </a:xfrm>
        </p:spPr>
        <p:txBody>
          <a:bodyPr>
            <a:noAutofit/>
          </a:bodyPr>
          <a:lstStyle/>
          <a:p>
            <a:pPr algn="l"/>
            <a:r>
              <a:rPr lang="en-US" sz="3600" dirty="0">
                <a:latin typeface="Gill Sans MT" panose="020B0502020104020203" pitchFamily="34" charset="0"/>
              </a:rPr>
              <a:t>The Need for Health Care Varies – All Secondary Care Costs</a:t>
            </a:r>
          </a:p>
        </p:txBody>
      </p:sp>
      <p:sp>
        <p:nvSpPr>
          <p:cNvPr id="7" name="TextBox 6">
            <a:extLst>
              <a:ext uri="{FF2B5EF4-FFF2-40B4-BE49-F238E27FC236}">
                <a16:creationId xmlns:a16="http://schemas.microsoft.com/office/drawing/2014/main" id="{022E2B7F-6004-45F7-ADDB-43B4E3626151}"/>
              </a:ext>
            </a:extLst>
          </p:cNvPr>
          <p:cNvSpPr txBox="1"/>
          <p:nvPr/>
        </p:nvSpPr>
        <p:spPr>
          <a:xfrm>
            <a:off x="6415177" y="1082128"/>
            <a:ext cx="5391510" cy="5324535"/>
          </a:xfrm>
          <a:prstGeom prst="rect">
            <a:avLst/>
          </a:prstGeom>
          <a:noFill/>
        </p:spPr>
        <p:txBody>
          <a:bodyPr wrap="square" rtlCol="0">
            <a:spAutoFit/>
          </a:bodyPr>
          <a:lstStyle/>
          <a:p>
            <a:r>
              <a:rPr lang="en-GB" sz="2000" dirty="0">
                <a:latin typeface="Gill Sans"/>
              </a:rPr>
              <a:t>These figures relate only to secondary care costs in </a:t>
            </a:r>
            <a:r>
              <a:rPr lang="en-GB" sz="2000" b="1" dirty="0">
                <a:latin typeface="Gill Sans"/>
              </a:rPr>
              <a:t>Leicester City</a:t>
            </a:r>
          </a:p>
          <a:p>
            <a:endParaRPr lang="en-GB" sz="2000" dirty="0">
              <a:latin typeface="Gill Sans"/>
            </a:endParaRPr>
          </a:p>
          <a:p>
            <a:r>
              <a:rPr lang="en-GB" sz="2000" dirty="0">
                <a:latin typeface="Gill Sans"/>
              </a:rPr>
              <a:t>They illustrate that just 0.5% of the population in Leicester City accounted for about 25% of secondary costs in the previous year</a:t>
            </a:r>
          </a:p>
          <a:p>
            <a:endParaRPr lang="en-GB" sz="2000" dirty="0">
              <a:latin typeface="Gill Sans"/>
            </a:endParaRPr>
          </a:p>
          <a:p>
            <a:r>
              <a:rPr lang="en-GB" sz="2000" dirty="0">
                <a:latin typeface="Gill Sans"/>
              </a:rPr>
              <a:t>Another 46% of secondary care costs were attributable to the next 4.5% of the population  </a:t>
            </a:r>
          </a:p>
          <a:p>
            <a:endParaRPr lang="en-GB" sz="2000" dirty="0">
              <a:latin typeface="Gill Sans"/>
            </a:endParaRPr>
          </a:p>
          <a:p>
            <a:r>
              <a:rPr lang="en-GB" sz="2000" dirty="0">
                <a:latin typeface="Gill Sans"/>
              </a:rPr>
              <a:t>Overall about 20% of the population accounts for over 95% of all secondary care costs in a given year</a:t>
            </a:r>
          </a:p>
          <a:p>
            <a:endParaRPr lang="en-GB" sz="2000" dirty="0">
              <a:latin typeface="Gill Sans"/>
            </a:endParaRPr>
          </a:p>
          <a:p>
            <a:r>
              <a:rPr lang="en-GB" sz="2000" dirty="0">
                <a:latin typeface="Gill Sans"/>
              </a:rPr>
              <a:t>At this time, no costs for pharmacy or primary care costs are available but will be in later iterations of the reports</a:t>
            </a:r>
          </a:p>
        </p:txBody>
      </p:sp>
    </p:spTree>
    <p:extLst>
      <p:ext uri="{BB962C8B-B14F-4D97-AF65-F5344CB8AC3E}">
        <p14:creationId xmlns:p14="http://schemas.microsoft.com/office/powerpoint/2010/main" val="120205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p:txBody>
          <a:bodyPr>
            <a:normAutofit fontScale="90000"/>
          </a:bodyPr>
          <a:lstStyle/>
          <a:p>
            <a:r>
              <a:rPr lang="en-GB" dirty="0"/>
              <a:t>Problems with focusing solely on the top 1-2%</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a:bodyPr>
          <a:lstStyle/>
          <a:p>
            <a:pPr>
              <a:lnSpc>
                <a:spcPct val="120000"/>
              </a:lnSpc>
              <a:spcBef>
                <a:spcPts val="0"/>
              </a:spcBef>
            </a:pPr>
            <a:r>
              <a:rPr lang="en-GB" b="1" dirty="0"/>
              <a:t>Impactability?  </a:t>
            </a:r>
            <a:r>
              <a:rPr lang="en-GB" dirty="0"/>
              <a:t>Is there really anymore that can be done?  “We know these patients very well already!”</a:t>
            </a:r>
          </a:p>
          <a:p>
            <a:pPr marL="0" indent="0">
              <a:lnSpc>
                <a:spcPct val="120000"/>
              </a:lnSpc>
              <a:spcBef>
                <a:spcPts val="0"/>
              </a:spcBef>
              <a:buNone/>
            </a:pPr>
            <a:endParaRPr lang="en-GB" dirty="0"/>
          </a:p>
          <a:p>
            <a:pPr>
              <a:lnSpc>
                <a:spcPct val="120000"/>
              </a:lnSpc>
              <a:spcBef>
                <a:spcPts val="0"/>
              </a:spcBef>
            </a:pPr>
            <a:r>
              <a:rPr lang="en-GB" b="1" dirty="0"/>
              <a:t>Regression to the mean?</a:t>
            </a:r>
          </a:p>
          <a:p>
            <a:pPr>
              <a:lnSpc>
                <a:spcPct val="120000"/>
              </a:lnSpc>
              <a:spcBef>
                <a:spcPts val="0"/>
              </a:spcBef>
            </a:pPr>
            <a:endParaRPr lang="en-GB" b="1" dirty="0"/>
          </a:p>
          <a:p>
            <a:pPr>
              <a:lnSpc>
                <a:spcPct val="120000"/>
              </a:lnSpc>
              <a:spcBef>
                <a:spcPts val="0"/>
              </a:spcBef>
            </a:pPr>
            <a:r>
              <a:rPr lang="en-GB" b="1" dirty="0"/>
              <a:t>Surely, it’s the over 65s we ought to be going for?</a:t>
            </a:r>
          </a:p>
          <a:p>
            <a:pPr marL="0" indent="0">
              <a:lnSpc>
                <a:spcPct val="120000"/>
              </a:lnSpc>
              <a:spcBef>
                <a:spcPts val="0"/>
              </a:spcBef>
              <a:buNone/>
            </a:pPr>
            <a:endParaRPr lang="en-GB" dirty="0"/>
          </a:p>
          <a:p>
            <a:pPr marL="0" indent="0">
              <a:lnSpc>
                <a:spcPct val="120000"/>
              </a:lnSpc>
              <a:spcBef>
                <a:spcPts val="0"/>
              </a:spcBef>
              <a:buNone/>
            </a:pPr>
            <a:endParaRPr lang="en-GB" dirty="0"/>
          </a:p>
          <a:p>
            <a:pPr marL="0" indent="0">
              <a:lnSpc>
                <a:spcPct val="120000"/>
              </a:lnSpc>
              <a:spcBef>
                <a:spcPts val="0"/>
              </a:spcBef>
              <a:buNone/>
            </a:pPr>
            <a:endParaRPr lang="en-GB" dirty="0"/>
          </a:p>
        </p:txBody>
      </p:sp>
    </p:spTree>
    <p:extLst>
      <p:ext uri="{BB962C8B-B14F-4D97-AF65-F5344CB8AC3E}">
        <p14:creationId xmlns:p14="http://schemas.microsoft.com/office/powerpoint/2010/main" val="426438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a:extLst>
              <a:ext uri="{FF2B5EF4-FFF2-40B4-BE49-F238E27FC236}">
                <a16:creationId xmlns:a16="http://schemas.microsoft.com/office/drawing/2014/main" id="{382A97E0-4B76-FF64-597B-6D2589B044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6101" y="1341439"/>
            <a:ext cx="8461375"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p:txBody>
          <a:bodyPr>
            <a:normAutofit fontScale="90000"/>
          </a:bodyPr>
          <a:lstStyle/>
          <a:p>
            <a:r>
              <a:rPr lang="en-GB" dirty="0"/>
              <a:t>Frailty</a:t>
            </a:r>
            <a:br>
              <a:rPr lang="en-GB" dirty="0"/>
            </a:br>
            <a:endParaRPr lang="en-GB" dirty="0"/>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a:bodyPr>
          <a:lstStyle/>
          <a:p>
            <a:pPr marL="0" indent="0">
              <a:lnSpc>
                <a:spcPct val="120000"/>
              </a:lnSpc>
              <a:spcBef>
                <a:spcPts val="0"/>
              </a:spcBef>
              <a:buNone/>
            </a:pPr>
            <a:r>
              <a:rPr lang="en-GB" dirty="0"/>
              <a:t>Geriatricians tell us that about 70% of all in-patient bed days in UHL are used by people with a clinical frailty score of 6 or more</a:t>
            </a:r>
          </a:p>
          <a:p>
            <a:pPr marL="0" indent="0">
              <a:lnSpc>
                <a:spcPct val="120000"/>
              </a:lnSpc>
              <a:spcBef>
                <a:spcPts val="0"/>
              </a:spcBef>
              <a:buNone/>
            </a:pPr>
            <a:endParaRPr lang="en-GB" dirty="0"/>
          </a:p>
        </p:txBody>
      </p:sp>
    </p:spTree>
    <p:extLst>
      <p:ext uri="{BB962C8B-B14F-4D97-AF65-F5344CB8AC3E}">
        <p14:creationId xmlns:p14="http://schemas.microsoft.com/office/powerpoint/2010/main" val="3719637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81CF-6A21-D381-1A4E-7C445B6E287F}"/>
              </a:ext>
            </a:extLst>
          </p:cNvPr>
          <p:cNvSpPr>
            <a:spLocks noGrp="1"/>
          </p:cNvSpPr>
          <p:nvPr>
            <p:ph type="title"/>
          </p:nvPr>
        </p:nvSpPr>
        <p:spPr>
          <a:xfrm>
            <a:off x="360000" y="973138"/>
            <a:ext cx="11472000" cy="466780"/>
          </a:xfrm>
        </p:spPr>
        <p:txBody>
          <a:bodyPr>
            <a:normAutofit fontScale="90000"/>
          </a:bodyPr>
          <a:lstStyle/>
          <a:p>
            <a:r>
              <a:rPr lang="en-GB" dirty="0"/>
              <a:t>Frailty distribution LLR 2023</a:t>
            </a:r>
          </a:p>
        </p:txBody>
      </p:sp>
      <p:sp>
        <p:nvSpPr>
          <p:cNvPr id="4" name="Content Placeholder 3">
            <a:extLst>
              <a:ext uri="{FF2B5EF4-FFF2-40B4-BE49-F238E27FC236}">
                <a16:creationId xmlns:a16="http://schemas.microsoft.com/office/drawing/2014/main" id="{6473870A-91D1-DA57-7617-184E6FA3613A}"/>
              </a:ext>
            </a:extLst>
          </p:cNvPr>
          <p:cNvSpPr>
            <a:spLocks noGrp="1"/>
          </p:cNvSpPr>
          <p:nvPr>
            <p:ph sz="half" idx="2"/>
          </p:nvPr>
        </p:nvSpPr>
        <p:spPr>
          <a:xfrm>
            <a:off x="360000" y="1868558"/>
            <a:ext cx="11472000" cy="4633586"/>
          </a:xfrm>
        </p:spPr>
        <p:txBody>
          <a:bodyPr>
            <a:normAutofit/>
          </a:bodyPr>
          <a:lstStyle/>
          <a:p>
            <a:pPr marL="0" indent="0">
              <a:buNone/>
            </a:pPr>
            <a:endParaRPr lang="en-GB" b="0" i="0" dirty="0">
              <a:effectLst/>
            </a:endParaRPr>
          </a:p>
          <a:p>
            <a:pPr marL="0" indent="0">
              <a:lnSpc>
                <a:spcPct val="120000"/>
              </a:lnSpc>
              <a:spcBef>
                <a:spcPts val="0"/>
              </a:spcBef>
              <a:buNone/>
            </a:pPr>
            <a:endParaRPr lang="en-GB" dirty="0"/>
          </a:p>
        </p:txBody>
      </p:sp>
      <p:pic>
        <p:nvPicPr>
          <p:cNvPr id="5" name="Picture 4">
            <a:extLst>
              <a:ext uri="{FF2B5EF4-FFF2-40B4-BE49-F238E27FC236}">
                <a16:creationId xmlns:a16="http://schemas.microsoft.com/office/drawing/2014/main" id="{C26321E3-3A3C-3F99-0856-E2B0E2AB222C}"/>
              </a:ext>
            </a:extLst>
          </p:cNvPr>
          <p:cNvPicPr>
            <a:picLocks noChangeAspect="1"/>
          </p:cNvPicPr>
          <p:nvPr/>
        </p:nvPicPr>
        <p:blipFill>
          <a:blip r:embed="rId2"/>
          <a:stretch>
            <a:fillRect/>
          </a:stretch>
        </p:blipFill>
        <p:spPr>
          <a:xfrm>
            <a:off x="2175641" y="1618592"/>
            <a:ext cx="8471338" cy="4466898"/>
          </a:xfrm>
          <a:prstGeom prst="rect">
            <a:avLst/>
          </a:prstGeom>
        </p:spPr>
      </p:pic>
    </p:spTree>
    <p:extLst>
      <p:ext uri="{BB962C8B-B14F-4D97-AF65-F5344CB8AC3E}">
        <p14:creationId xmlns:p14="http://schemas.microsoft.com/office/powerpoint/2010/main" val="3750874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id="{5628CCDD-90A5-41A7-BE65-AA395D89C94C}"/>
              </a:ext>
            </a:extLst>
          </p:cNvPr>
          <p:cNvGraphicFramePr>
            <a:graphicFrameLocks/>
          </p:cNvGraphicFramePr>
          <p:nvPr/>
        </p:nvGraphicFramePr>
        <p:xfrm>
          <a:off x="3922018" y="894945"/>
          <a:ext cx="6962698" cy="583942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453398" y="290413"/>
            <a:ext cx="7332702" cy="892042"/>
          </a:xfrm>
        </p:spPr>
        <p:txBody>
          <a:bodyPr>
            <a:noAutofit/>
          </a:bodyPr>
          <a:lstStyle/>
          <a:p>
            <a:pPr algn="l"/>
            <a:r>
              <a:rPr lang="en-GB" sz="4000" dirty="0">
                <a:latin typeface="Gill Sans MT" panose="020B0502020104020203" pitchFamily="34" charset="0"/>
              </a:rPr>
              <a:t>Multimorbidity Drives Cost – adults </a:t>
            </a:r>
          </a:p>
        </p:txBody>
      </p:sp>
      <p:sp>
        <p:nvSpPr>
          <p:cNvPr id="14" name="Content Placeholder 13"/>
          <p:cNvSpPr txBox="1">
            <a:spLocks noGrp="1"/>
          </p:cNvSpPr>
          <p:nvPr>
            <p:ph idx="1"/>
          </p:nvPr>
        </p:nvSpPr>
        <p:spPr>
          <a:xfrm>
            <a:off x="1317190" y="1199402"/>
            <a:ext cx="2526320" cy="6020110"/>
          </a:xfrm>
          <a:prstGeom prst="rect">
            <a:avLst/>
          </a:prstGeom>
          <a:noFill/>
        </p:spPr>
        <p:txBody>
          <a:bodyPr wrap="square" rtlCol="0">
            <a:spAutoFit/>
          </a:bodyPr>
          <a:lstStyle/>
          <a:p>
            <a:pPr marL="0" indent="0">
              <a:buNone/>
            </a:pPr>
            <a:r>
              <a:rPr lang="en-GB" sz="1800" dirty="0">
                <a:latin typeface="Gill Sans MT" panose="020B0502020104020203" pitchFamily="34" charset="0"/>
              </a:rPr>
              <a:t>Segments created by combining age of patient and the number of chronic conditions they have: </a:t>
            </a:r>
          </a:p>
          <a:p>
            <a:pPr marL="0" indent="0">
              <a:buNone/>
            </a:pPr>
            <a:r>
              <a:rPr lang="en-GB" sz="1800" dirty="0">
                <a:latin typeface="Gill Sans MT" panose="020B0502020104020203" pitchFamily="34" charset="0"/>
              </a:rPr>
              <a:t>Number denotes number of chronic conditions:</a:t>
            </a:r>
          </a:p>
          <a:p>
            <a:pPr>
              <a:lnSpc>
                <a:spcPct val="100000"/>
              </a:lnSpc>
              <a:spcBef>
                <a:spcPts val="0"/>
              </a:spcBef>
            </a:pPr>
            <a:r>
              <a:rPr lang="en-GB" sz="1800" dirty="0">
                <a:latin typeface="Gill Sans MT" panose="020B0502020104020203" pitchFamily="34" charset="0"/>
              </a:rPr>
              <a:t>0 = 0</a:t>
            </a:r>
          </a:p>
          <a:p>
            <a:pPr>
              <a:lnSpc>
                <a:spcPct val="100000"/>
              </a:lnSpc>
              <a:spcBef>
                <a:spcPts val="0"/>
              </a:spcBef>
            </a:pPr>
            <a:r>
              <a:rPr lang="en-GB" sz="1800" dirty="0">
                <a:latin typeface="Gill Sans MT" panose="020B0502020104020203" pitchFamily="34" charset="0"/>
              </a:rPr>
              <a:t>1 = 1</a:t>
            </a:r>
          </a:p>
          <a:p>
            <a:pPr>
              <a:lnSpc>
                <a:spcPct val="100000"/>
              </a:lnSpc>
              <a:spcBef>
                <a:spcPts val="0"/>
              </a:spcBef>
            </a:pPr>
            <a:r>
              <a:rPr lang="en-GB" sz="1800" dirty="0">
                <a:latin typeface="Gill Sans MT" panose="020B0502020104020203" pitchFamily="34" charset="0"/>
              </a:rPr>
              <a:t>2 = 2 to 4</a:t>
            </a:r>
          </a:p>
          <a:p>
            <a:pPr>
              <a:lnSpc>
                <a:spcPct val="100000"/>
              </a:lnSpc>
              <a:spcBef>
                <a:spcPts val="0"/>
              </a:spcBef>
            </a:pPr>
            <a:r>
              <a:rPr lang="en-GB" sz="1800" dirty="0">
                <a:latin typeface="Gill Sans MT" panose="020B0502020104020203" pitchFamily="34" charset="0"/>
              </a:rPr>
              <a:t>5 = 5 to 7</a:t>
            </a:r>
          </a:p>
          <a:p>
            <a:pPr>
              <a:lnSpc>
                <a:spcPct val="100000"/>
              </a:lnSpc>
              <a:spcBef>
                <a:spcPts val="0"/>
              </a:spcBef>
            </a:pPr>
            <a:r>
              <a:rPr lang="en-GB" sz="1800" dirty="0">
                <a:latin typeface="Gill Sans MT" panose="020B0502020104020203" pitchFamily="34" charset="0"/>
              </a:rPr>
              <a:t>8 = 8 or more</a:t>
            </a:r>
          </a:p>
          <a:p>
            <a:pPr marL="0" indent="0">
              <a:lnSpc>
                <a:spcPct val="100000"/>
              </a:lnSpc>
              <a:spcBef>
                <a:spcPts val="0"/>
              </a:spcBef>
              <a:buNone/>
            </a:pPr>
            <a:endParaRPr lang="en-GB" sz="1800" dirty="0">
              <a:latin typeface="Gill Sans MT" panose="020B0502020104020203" pitchFamily="34" charset="0"/>
            </a:endParaRPr>
          </a:p>
          <a:p>
            <a:pPr marL="0" indent="0">
              <a:buNone/>
            </a:pPr>
            <a:r>
              <a:rPr lang="en-GB" sz="1800" dirty="0">
                <a:latin typeface="Gill Sans MT" panose="020B0502020104020203" pitchFamily="34" charset="0"/>
              </a:rPr>
              <a:t>Letter denotes age band:</a:t>
            </a:r>
          </a:p>
          <a:p>
            <a:pPr>
              <a:lnSpc>
                <a:spcPct val="100000"/>
              </a:lnSpc>
              <a:spcBef>
                <a:spcPts val="0"/>
              </a:spcBef>
            </a:pPr>
            <a:r>
              <a:rPr lang="en-GB" sz="1800" dirty="0">
                <a:latin typeface="Gill Sans MT" panose="020B0502020104020203" pitchFamily="34" charset="0"/>
              </a:rPr>
              <a:t>A = 0-17</a:t>
            </a:r>
          </a:p>
          <a:p>
            <a:pPr>
              <a:lnSpc>
                <a:spcPct val="100000"/>
              </a:lnSpc>
              <a:spcBef>
                <a:spcPts val="0"/>
              </a:spcBef>
            </a:pPr>
            <a:r>
              <a:rPr lang="en-GB" sz="1800" dirty="0">
                <a:latin typeface="Gill Sans MT" panose="020B0502020104020203" pitchFamily="34" charset="0"/>
              </a:rPr>
              <a:t>B = 18-44</a:t>
            </a:r>
          </a:p>
          <a:p>
            <a:pPr>
              <a:lnSpc>
                <a:spcPct val="100000"/>
              </a:lnSpc>
              <a:spcBef>
                <a:spcPts val="0"/>
              </a:spcBef>
            </a:pPr>
            <a:r>
              <a:rPr lang="en-GB" sz="1800" dirty="0">
                <a:latin typeface="Gill Sans MT" panose="020B0502020104020203" pitchFamily="34" charset="0"/>
              </a:rPr>
              <a:t>C = 45-64</a:t>
            </a:r>
          </a:p>
          <a:p>
            <a:pPr>
              <a:lnSpc>
                <a:spcPct val="100000"/>
              </a:lnSpc>
              <a:spcBef>
                <a:spcPts val="0"/>
              </a:spcBef>
            </a:pPr>
            <a:r>
              <a:rPr lang="en-GB" sz="1800" dirty="0">
                <a:latin typeface="Gill Sans MT" panose="020B0502020104020203" pitchFamily="34" charset="0"/>
              </a:rPr>
              <a:t>D = 65-79</a:t>
            </a:r>
          </a:p>
          <a:p>
            <a:pPr>
              <a:lnSpc>
                <a:spcPct val="100000"/>
              </a:lnSpc>
              <a:spcBef>
                <a:spcPts val="0"/>
              </a:spcBef>
            </a:pPr>
            <a:r>
              <a:rPr lang="en-GB" sz="1800" dirty="0">
                <a:latin typeface="Gill Sans MT" panose="020B0502020104020203" pitchFamily="34" charset="0"/>
              </a:rPr>
              <a:t>E = 80+</a:t>
            </a:r>
          </a:p>
          <a:p>
            <a:pPr marL="0" indent="0">
              <a:lnSpc>
                <a:spcPct val="100000"/>
              </a:lnSpc>
              <a:spcBef>
                <a:spcPts val="0"/>
              </a:spcBef>
              <a:buNone/>
            </a:pPr>
            <a:endParaRPr lang="en-GB" sz="1800" dirty="0">
              <a:latin typeface="Gill Sans MT" panose="020B0502020104020203" pitchFamily="34" charset="0"/>
            </a:endParaRPr>
          </a:p>
        </p:txBody>
      </p:sp>
      <p:sp>
        <p:nvSpPr>
          <p:cNvPr id="9" name="TextBox 1">
            <a:extLst>
              <a:ext uri="{FF2B5EF4-FFF2-40B4-BE49-F238E27FC236}">
                <a16:creationId xmlns:a16="http://schemas.microsoft.com/office/drawing/2014/main" id="{58167C83-78B8-4B7D-AA4F-01D2F8F99130}"/>
              </a:ext>
            </a:extLst>
          </p:cNvPr>
          <p:cNvSpPr txBox="1"/>
          <p:nvPr/>
        </p:nvSpPr>
        <p:spPr>
          <a:xfrm>
            <a:off x="5787382" y="1905802"/>
            <a:ext cx="3231973" cy="1696673"/>
          </a:xfrm>
          <a:prstGeom prst="rect">
            <a:avLst/>
          </a:prstGeom>
          <a:solidFill>
            <a:srgbClr val="FFFFFF">
              <a:alpha val="50000"/>
            </a:srgbClr>
          </a:solidFill>
          <a:ln w="28575">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1800" dirty="0">
                <a:solidFill>
                  <a:srgbClr val="FF0000"/>
                </a:solidFill>
                <a:latin typeface="Gill Sans"/>
              </a:rPr>
              <a:t>Multimorbidity more than age drives emergency admission costs</a:t>
            </a:r>
          </a:p>
          <a:p>
            <a:pPr algn="ctr"/>
            <a:r>
              <a:rPr lang="en-GB" sz="1800" dirty="0">
                <a:solidFill>
                  <a:srgbClr val="FF0000"/>
                </a:solidFill>
                <a:latin typeface="Gill Sans"/>
              </a:rPr>
              <a:t>Multimorbidity does not just occur in the elderly</a:t>
            </a:r>
          </a:p>
        </p:txBody>
      </p:sp>
      <p:sp>
        <p:nvSpPr>
          <p:cNvPr id="11" name="Rectangle 10">
            <a:extLst>
              <a:ext uri="{FF2B5EF4-FFF2-40B4-BE49-F238E27FC236}">
                <a16:creationId xmlns:a16="http://schemas.microsoft.com/office/drawing/2014/main" id="{0738A723-C31F-4262-9356-BAE291B0B40A}"/>
              </a:ext>
            </a:extLst>
          </p:cNvPr>
          <p:cNvSpPr/>
          <p:nvPr/>
        </p:nvSpPr>
        <p:spPr>
          <a:xfrm>
            <a:off x="9479244" y="1582726"/>
            <a:ext cx="1316621" cy="516859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13" name="Connector: Elbow 12">
            <a:extLst>
              <a:ext uri="{FF2B5EF4-FFF2-40B4-BE49-F238E27FC236}">
                <a16:creationId xmlns:a16="http://schemas.microsoft.com/office/drawing/2014/main" id="{8587A860-10A7-478C-B1B1-4CFCD27F7D63}"/>
              </a:ext>
            </a:extLst>
          </p:cNvPr>
          <p:cNvCxnSpPr>
            <a:cxnSpLocks/>
          </p:cNvCxnSpPr>
          <p:nvPr/>
        </p:nvCxnSpPr>
        <p:spPr>
          <a:xfrm>
            <a:off x="8902185" y="2272667"/>
            <a:ext cx="577059" cy="1"/>
          </a:xfrm>
          <a:prstGeom prst="bentConnector3">
            <a:avLst>
              <a:gd name="adj1" fmla="val 50000"/>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129315"/>
      </p:ext>
    </p:extLst>
  </p:cSld>
  <p:clrMapOvr>
    <a:masterClrMapping/>
  </p:clrMapOvr>
</p:sld>
</file>

<file path=ppt/theme/theme1.xml><?xml version="1.0" encoding="utf-8"?>
<a:theme xmlns:a="http://schemas.openxmlformats.org/drawingml/2006/main" name="Office Theme">
  <a:themeElements>
    <a:clrScheme name="LLR ICB">
      <a:dk1>
        <a:sysClr val="windowText" lastClr="000000"/>
      </a:dk1>
      <a:lt1>
        <a:sysClr val="window" lastClr="FFFFFF"/>
      </a:lt1>
      <a:dk2>
        <a:srgbClr val="005EB8"/>
      </a:dk2>
      <a:lt2>
        <a:srgbClr val="E8EDEE"/>
      </a:lt2>
      <a:accent1>
        <a:srgbClr val="0072CE"/>
      </a:accent1>
      <a:accent2>
        <a:srgbClr val="ED8B00"/>
      </a:accent2>
      <a:accent3>
        <a:srgbClr val="AE2573"/>
      </a:accent3>
      <a:accent4>
        <a:srgbClr val="330072"/>
      </a:accent4>
      <a:accent5>
        <a:srgbClr val="00A499"/>
      </a:accent5>
      <a:accent6>
        <a:srgbClr val="00A9CE"/>
      </a:accent6>
      <a:hlink>
        <a:srgbClr val="005EB8"/>
      </a:hlink>
      <a:folHlink>
        <a:srgbClr val="3300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4442</TotalTime>
  <Words>773</Words>
  <Application>Microsoft Office PowerPoint</Application>
  <PresentationFormat>Widescreen</PresentationFormat>
  <Paragraphs>115</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Planning for Integrated Care In General Practice (PIC GP) in LLR</vt:lpstr>
      <vt:lpstr>Objectives </vt:lpstr>
      <vt:lpstr> 2016 – how would we choose patients for enhanced care programme?</vt:lpstr>
      <vt:lpstr>The Need for Health Care Varies – All Secondary Care Costs</vt:lpstr>
      <vt:lpstr>Problems with focusing solely on the top 1-2% </vt:lpstr>
      <vt:lpstr>PowerPoint Presentation</vt:lpstr>
      <vt:lpstr>Frailty </vt:lpstr>
      <vt:lpstr>Frailty distribution LLR 2023</vt:lpstr>
      <vt:lpstr>Multimorbidity Drives Cost – adults </vt:lpstr>
      <vt:lpstr>PowerPoint Presentation</vt:lpstr>
      <vt:lpstr>Identified patient cohorts for STP 2015</vt:lpstr>
      <vt:lpstr>After discussion with clinical leads and the Board we settled on… </vt:lpstr>
      <vt:lpstr>Different stakeholders thought different things were more or less important… </vt:lpstr>
      <vt:lpstr>We ended up with…(initially) </vt:lpstr>
      <vt:lpstr>How to allocate funding…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SHILTON, Melanie (NHS LEICESTER CITY CCG)</dc:creator>
  <cp:lastModifiedBy>PIERCE, Mark (NHS LEICESTER, LEICESTERSHIRE AND RUTLAND ICB - 04C)</cp:lastModifiedBy>
  <cp:revision>39</cp:revision>
  <dcterms:created xsi:type="dcterms:W3CDTF">2022-06-21T15:05:54Z</dcterms:created>
  <dcterms:modified xsi:type="dcterms:W3CDTF">2023-06-08T02:37:44Z</dcterms:modified>
</cp:coreProperties>
</file>